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15" r:id="rId1"/>
  </p:sldMasterIdLst>
  <p:notesMasterIdLst>
    <p:notesMasterId r:id="rId19"/>
  </p:notesMasterIdLst>
  <p:sldIdLst>
    <p:sldId id="256" r:id="rId2"/>
    <p:sldId id="257" r:id="rId3"/>
    <p:sldId id="261" r:id="rId4"/>
    <p:sldId id="350" r:id="rId5"/>
    <p:sldId id="381" r:id="rId6"/>
    <p:sldId id="371" r:id="rId7"/>
    <p:sldId id="382" r:id="rId8"/>
    <p:sldId id="383" r:id="rId9"/>
    <p:sldId id="372" r:id="rId10"/>
    <p:sldId id="379" r:id="rId11"/>
    <p:sldId id="380" r:id="rId12"/>
    <p:sldId id="384" r:id="rId13"/>
    <p:sldId id="354" r:id="rId14"/>
    <p:sldId id="376" r:id="rId15"/>
    <p:sldId id="363" r:id="rId16"/>
    <p:sldId id="377" r:id="rId17"/>
    <p:sldId id="268" r:id="rId18"/>
  </p:sldIdLst>
  <p:sldSz cx="12192000" cy="6858000"/>
  <p:notesSz cx="6858000" cy="9144000"/>
  <p:custDataLst>
    <p:tags r:id="rId2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5674"/>
    <a:srgbClr val="CBD87E"/>
    <a:srgbClr val="4267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747" autoAdjust="0"/>
    <p:restoredTop sz="94660"/>
  </p:normalViewPr>
  <p:slideViewPr>
    <p:cSldViewPr snapToGrid="0">
      <p:cViewPr varScale="1">
        <p:scale>
          <a:sx n="61" d="100"/>
          <a:sy n="61" d="100"/>
        </p:scale>
        <p:origin x="749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11AA33-328A-4B8E-BBB2-E3B4E0A96A6F}" type="datetimeFigureOut">
              <a:rPr lang="de-DE" smtClean="0"/>
              <a:t>03.06.2026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15795B-C0AD-4287-8C4F-B02C547342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3668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12192000" cy="4572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de-DE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E27CDF4F-696B-4BB7-A934-94D78DFD7FB2}" type="datetime1">
              <a:rPr lang="de-DE" smtClean="0"/>
              <a:t>03.06.2026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21.06.2023, Bad Wildungen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58F62-C9AB-4B8F-8B30-E3541A189F28}" type="slidenum">
              <a:rPr lang="de-DE" smtClean="0"/>
              <a:t>‹Nr.›</a:t>
            </a:fld>
            <a:endParaRPr lang="de-DE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98427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460F0-EA15-4940-BA65-DDBCBCE62A51}" type="datetime1">
              <a:rPr lang="de-DE" smtClean="0"/>
              <a:t>03.06.2026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21.06.2023, Bad Wildungen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58F62-C9AB-4B8F-8B30-E3541A189F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509058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0" y="762000"/>
            <a:ext cx="7581900" cy="5410200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99D5B-1B21-40F6-BE19-0F26D061702B}" type="datetime1">
              <a:rPr lang="de-DE" smtClean="0"/>
              <a:t>03.06.2026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21.06.2023, Bad Wildungen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58F62-C9AB-4B8F-8B30-E3541A189F28}" type="slidenum">
              <a:rPr lang="de-DE" smtClean="0"/>
              <a:t>‹Nr.›</a:t>
            </a:fld>
            <a:endParaRPr lang="de-DE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6953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110E0-4E01-4F52-BA3E-9A47F63CF0BD}" type="datetime1">
              <a:rPr lang="de-DE" smtClean="0"/>
              <a:t>03.06.2026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21.06.2023, Bad Wildungen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58F62-C9AB-4B8F-8B30-E3541A189F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083530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12192000" cy="457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36D94-723D-4B2A-B29E-D965CBD3612D}" type="datetime1">
              <a:rPr lang="de-DE" smtClean="0"/>
              <a:t>03.06.2026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21.06.2023, Bad Wildungen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58F62-C9AB-4B8F-8B30-E3541A189F28}" type="slidenum">
              <a:rPr lang="de-DE" smtClean="0"/>
              <a:t>‹Nr.›</a:t>
            </a:fld>
            <a:endParaRPr lang="de-DE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4413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8" y="2286000"/>
            <a:ext cx="4754880" cy="4023360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6BDFB1-982A-4068-BEB9-16E963F11CB6}" type="datetime1">
              <a:rPr lang="de-DE" smtClean="0"/>
              <a:t>03.06.2026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21.06.2023, Bad Wildungen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58F62-C9AB-4B8F-8B30-E3541A189F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5954265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2">
                    <a:lumMod val="75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 lIns="45720" rIns="4572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89320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de-DE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89320" y="2967788"/>
            <a:ext cx="4754880" cy="3341572"/>
          </a:xfrm>
        </p:spPr>
        <p:txBody>
          <a:bodyPr lIns="45720" rIns="4572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E132C-519B-4756-A484-CE9E7FBDC7D1}" type="datetime1">
              <a:rPr lang="de-DE" smtClean="0"/>
              <a:t>03.06.2026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21.06.2023, Bad Wildungen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58F62-C9AB-4B8F-8B30-E3541A189F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777870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15901-A7CF-4E02-8DC2-33660EFAAEBB}" type="datetime1">
              <a:rPr lang="de-DE" smtClean="0"/>
              <a:t>03.06.2026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21.06.2023, Bad Wildungen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58F62-C9AB-4B8F-8B30-E3541A189F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07777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FAD3E-59BA-4B63-8423-75A3BF723389}" type="datetime1">
              <a:rPr lang="de-DE" smtClean="0"/>
              <a:t>03.06.2026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21.06.2023, Bad Wildungen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58F62-C9AB-4B8F-8B30-E3541A189F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471717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52649-A800-440A-91FC-1ADFB3679E7B}" type="datetime1">
              <a:rPr lang="de-DE" smtClean="0"/>
              <a:t>03.06.2026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21.06.2023, Bad Wildungen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58F62-C9AB-4B8F-8B30-E3541A189F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95077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2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43200-9EA4-4FB5-86D2-48A5E8A2BD35}" type="datetime1">
              <a:rPr lang="de-DE" smtClean="0"/>
              <a:t>03.06.2026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21.06.2023, Bad Wildungen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58F62-C9AB-4B8F-8B30-E3541A189F28}" type="slidenum">
              <a:rPr lang="de-DE" smtClean="0"/>
              <a:t>‹Nr.›</a:t>
            </a:fld>
            <a:endParaRPr lang="de-DE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1666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1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8" y="6470704"/>
            <a:ext cx="2154142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24D3E5F3-A156-44E7-8217-921408C65AE4}" type="datetime1">
              <a:rPr lang="de-DE" smtClean="0"/>
              <a:t>03.06.2026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8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r>
              <a:rPr lang="de-DE"/>
              <a:t>21.06.2023, Bad Wildungen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4" y="6470704"/>
            <a:ext cx="973666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50958F62-C9AB-4B8F-8B30-E3541A189F28}" type="slidenum">
              <a:rPr lang="de-DE" smtClean="0"/>
              <a:t>‹Nr.›</a:t>
            </a:fld>
            <a:endParaRPr lang="de-DE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8594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7" r:id="rId2"/>
    <p:sldLayoutId id="2147483818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  <p:sldLayoutId id="2147483825" r:id="rId10"/>
    <p:sldLayoutId id="2147483826" r:id="rId11"/>
  </p:sldLayoutIdLst>
  <p:hf hd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0000"/>
              <a:lumOff val="10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2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9CA4FD41-7069-8FFC-C1E9-DB7BA792B6F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459788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81000" y="5245331"/>
            <a:ext cx="7888778" cy="1177846"/>
          </a:xfrm>
        </p:spPr>
        <p:txBody>
          <a:bodyPr>
            <a:noAutofit/>
          </a:bodyPr>
          <a:lstStyle/>
          <a:p>
            <a:pPr algn="l"/>
            <a:r>
              <a:rPr lang="de-DE" sz="4000" b="1" dirty="0">
                <a:solidFill>
                  <a:srgbClr val="42678B"/>
                </a:solidFill>
                <a:latin typeface="Arial Narrow" panose="020B0606020202030204" pitchFamily="34" charset="0"/>
              </a:rPr>
              <a:t>LAG</a:t>
            </a:r>
            <a:br>
              <a:rPr lang="de-DE" sz="4000" dirty="0">
                <a:solidFill>
                  <a:srgbClr val="42678B"/>
                </a:solidFill>
                <a:latin typeface="Arial Narrow" panose="020B0606020202030204" pitchFamily="34" charset="0"/>
              </a:rPr>
            </a:br>
            <a:r>
              <a:rPr lang="de-DE" sz="4000" dirty="0">
                <a:solidFill>
                  <a:srgbClr val="42678B"/>
                </a:solidFill>
                <a:latin typeface="Arial Narrow" panose="020B0606020202030204" pitchFamily="34" charset="0"/>
              </a:rPr>
              <a:t>Kinder- und Jugendbeteiligung </a:t>
            </a:r>
            <a:r>
              <a:rPr lang="de-DE" sz="4000" b="1" dirty="0">
                <a:solidFill>
                  <a:srgbClr val="42678B"/>
                </a:solidFill>
                <a:latin typeface="Arial Narrow" panose="020B0606020202030204" pitchFamily="34" charset="0"/>
              </a:rPr>
              <a:t>HESSEN</a:t>
            </a:r>
            <a:br>
              <a:rPr lang="de-DE" sz="4800" b="1" dirty="0">
                <a:solidFill>
                  <a:srgbClr val="42678B"/>
                </a:solidFill>
                <a:latin typeface="Arial Narrow" panose="020B0606020202030204" pitchFamily="34" charset="0"/>
              </a:rPr>
            </a:br>
            <a:endParaRPr lang="de-DE" sz="4800" b="1" dirty="0">
              <a:solidFill>
                <a:srgbClr val="42678B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de-DE" dirty="0">
                <a:solidFill>
                  <a:srgbClr val="42678B"/>
                </a:solidFill>
              </a:rPr>
              <a:t>21.05.2026</a:t>
            </a:r>
          </a:p>
          <a:p>
            <a:r>
              <a:rPr lang="de-DE" dirty="0">
                <a:solidFill>
                  <a:srgbClr val="42678B"/>
                </a:solidFill>
              </a:rPr>
              <a:t>Bensheim</a:t>
            </a: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6497" y="249437"/>
            <a:ext cx="4099006" cy="4099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0939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fontAlgn="base">
              <a:lnSpc>
                <a:spcPct val="120000"/>
              </a:lnSpc>
              <a:spcBef>
                <a:spcPts val="0"/>
              </a:spcBef>
            </a:pPr>
            <a:r>
              <a:rPr lang="de-DE" sz="4000" dirty="0"/>
              <a:t>Aktuelles &amp; Infos hessenweit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62150" y="2084832"/>
            <a:ext cx="7289073" cy="4224528"/>
          </a:xfrm>
        </p:spPr>
        <p:txBody>
          <a:bodyPr numCol="1" spcCol="180000">
            <a:noAutofit/>
          </a:bodyPr>
          <a:lstStyle/>
          <a:p>
            <a:pPr marL="91440" lvl="1" indent="-9144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r>
              <a:rPr lang="de-DE" sz="2800" dirty="0"/>
              <a:t>von Lena </a:t>
            </a:r>
            <a:r>
              <a:rPr lang="de-DE" sz="2800" dirty="0" err="1"/>
              <a:t>Luckenbach</a:t>
            </a:r>
            <a:r>
              <a:rPr lang="de-DE" sz="2800" dirty="0"/>
              <a:t> von der Hessischen Landeszentrale für politische Bildung 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SzPct val="100000"/>
              <a:buNone/>
            </a:pPr>
            <a:r>
              <a:rPr lang="de-DE" sz="2800" dirty="0"/>
              <a:t> (leider verhindert)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SzPct val="100000"/>
              <a:buNone/>
            </a:pPr>
            <a:endParaRPr lang="de-DE" sz="2800" dirty="0"/>
          </a:p>
          <a:p>
            <a:pPr marL="91440" lvl="1" indent="-9144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r>
              <a:rPr lang="de-DE" sz="2800" dirty="0"/>
              <a:t>von Kristof Schütt von der Kommunalen Beratungsstelle „</a:t>
            </a:r>
            <a:r>
              <a:rPr lang="de-DE" sz="2800" dirty="0" err="1"/>
              <a:t>be</a:t>
            </a:r>
            <a:r>
              <a:rPr lang="de-DE" sz="2800" dirty="0"/>
              <a:t> </a:t>
            </a:r>
            <a:r>
              <a:rPr lang="de-DE" sz="2800" dirty="0" err="1"/>
              <a:t>part</a:t>
            </a:r>
            <a:r>
              <a:rPr lang="de-DE" sz="2800" dirty="0"/>
              <a:t>“– lässt sich entschuldigen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SzPct val="100000"/>
              <a:buNone/>
            </a:pPr>
            <a:r>
              <a:rPr lang="de-DE" sz="2800" dirty="0"/>
              <a:t> </a:t>
            </a:r>
          </a:p>
          <a:p>
            <a:pPr marL="91440" lvl="1" indent="-9144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r>
              <a:rPr lang="de-DE" sz="2800" dirty="0"/>
              <a:t>von Nora Schweisfurth vom hessischen Jugendring 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SzPct val="100000"/>
              <a:buNone/>
            </a:pPr>
            <a:r>
              <a:rPr lang="de-DE" sz="2800" dirty="0"/>
              <a:t>   für den HOP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11488188" y="6470704"/>
            <a:ext cx="322811" cy="274320"/>
          </a:xfrm>
        </p:spPr>
        <p:txBody>
          <a:bodyPr/>
          <a:lstStyle/>
          <a:p>
            <a:pPr algn="r"/>
            <a:fld id="{50958F62-C9AB-4B8F-8B30-E3541A189F28}" type="slidenum">
              <a:rPr lang="de-DE" smtClean="0"/>
              <a:pPr algn="r"/>
              <a:t>10</a:t>
            </a:fld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C099F196-D82A-4535-99CA-6C174258DE3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0113" y="112976"/>
            <a:ext cx="1690886" cy="1690886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0905" y="2003620"/>
            <a:ext cx="2051697" cy="3384242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2DD46FCD-EFAE-71DA-B585-202B6E26DE09}"/>
              </a:ext>
            </a:extLst>
          </p:cNvPr>
          <p:cNvSpPr txBox="1"/>
          <p:nvPr/>
        </p:nvSpPr>
        <p:spPr>
          <a:xfrm>
            <a:off x="10261600" y="1803862"/>
            <a:ext cx="1697446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de-DE" sz="1600" dirty="0">
                <a:solidFill>
                  <a:srgbClr val="375674"/>
                </a:solidFill>
              </a:rPr>
              <a:t>TAGESORDNUNG</a:t>
            </a:r>
          </a:p>
          <a:p>
            <a:pPr lvl="0">
              <a:lnSpc>
                <a:spcPct val="150000"/>
              </a:lnSpc>
              <a:spcAft>
                <a:spcPts val="600"/>
              </a:spcAft>
            </a:pPr>
            <a:r>
              <a:rPr lang="de-DE" sz="1200" dirty="0">
                <a:solidFill>
                  <a:srgbClr val="375674"/>
                </a:solidFill>
              </a:rPr>
              <a:t>TOP 1 - Begrüßung</a:t>
            </a:r>
          </a:p>
          <a:p>
            <a:pPr lvl="0">
              <a:spcAft>
                <a:spcPts val="600"/>
              </a:spcAft>
            </a:pPr>
            <a:r>
              <a:rPr lang="de-DE" sz="1200" dirty="0">
                <a:solidFill>
                  <a:srgbClr val="375674"/>
                </a:solidFill>
              </a:rPr>
              <a:t>TOP 2 - Hanne und Markus stellen vor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TOP 3 - Arbeitsgruppen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PAUSE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Aktiver Start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TOP 4 - Walk &amp; Talk</a:t>
            </a:r>
          </a:p>
          <a:p>
            <a:pPr>
              <a:spcAft>
                <a:spcPts val="600"/>
              </a:spcAft>
            </a:pPr>
            <a:r>
              <a:rPr lang="de-DE" sz="1200" b="1" dirty="0"/>
              <a:t>TOP 5 - Aktuelles &amp; Infos hessenweit </a:t>
            </a:r>
          </a:p>
          <a:p>
            <a:pPr>
              <a:spcAft>
                <a:spcPts val="600"/>
              </a:spcAft>
            </a:pPr>
            <a:r>
              <a:rPr lang="de-DE" sz="1200" dirty="0">
                <a:solidFill>
                  <a:srgbClr val="375674"/>
                </a:solidFill>
              </a:rPr>
              <a:t>TOP 6 - Verschiedenes, Themenspeicher und Ausblick</a:t>
            </a:r>
            <a:endParaRPr lang="de-DE" sz="1200" dirty="0"/>
          </a:p>
          <a:p>
            <a:pPr>
              <a:spcAft>
                <a:spcPts val="600"/>
              </a:spcAft>
            </a:pPr>
            <a:endParaRPr lang="de-DE" sz="1200" dirty="0">
              <a:solidFill>
                <a:srgbClr val="375674"/>
              </a:solidFill>
            </a:endParaRPr>
          </a:p>
        </p:txBody>
      </p:sp>
      <p:sp>
        <p:nvSpPr>
          <p:cNvPr id="9" name="Fußzeilenplatzhalter 3">
            <a:extLst>
              <a:ext uri="{FF2B5EF4-FFF2-40B4-BE49-F238E27FC236}">
                <a16:creationId xmlns:a16="http://schemas.microsoft.com/office/drawing/2014/main" id="{8B9C781E-1C74-1394-5C96-CC712C02D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990667" y="6470704"/>
            <a:ext cx="1345170" cy="274320"/>
          </a:xfrm>
        </p:spPr>
        <p:txBody>
          <a:bodyPr/>
          <a:lstStyle/>
          <a:p>
            <a:r>
              <a:rPr lang="de-DE" dirty="0"/>
              <a:t>21.05.2026 Bensheim</a:t>
            </a:r>
          </a:p>
        </p:txBody>
      </p:sp>
    </p:spTree>
    <p:extLst>
      <p:ext uri="{BB962C8B-B14F-4D97-AF65-F5344CB8AC3E}">
        <p14:creationId xmlns:p14="http://schemas.microsoft.com/office/powerpoint/2010/main" val="1245074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fontAlgn="base">
              <a:lnSpc>
                <a:spcPct val="120000"/>
              </a:lnSpc>
              <a:spcBef>
                <a:spcPts val="0"/>
              </a:spcBef>
            </a:pPr>
            <a:r>
              <a:rPr lang="de-DE" sz="4000" dirty="0"/>
              <a:t>Aktuelles &amp; Infos hessenweit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62150" y="2084832"/>
            <a:ext cx="7289073" cy="4224528"/>
          </a:xfrm>
        </p:spPr>
        <p:txBody>
          <a:bodyPr numCol="1" spcCol="180000">
            <a:noAutofit/>
          </a:bodyPr>
          <a:lstStyle/>
          <a:p>
            <a:pPr marL="91440" lvl="1" indent="-9144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r>
              <a:rPr lang="de-DE" sz="2800" dirty="0"/>
              <a:t> aus dem AK Jugendarbeit, Jugendbildung, Jugendsozialarbeit und Jugendschutz und seinen Regionalgruppen</a:t>
            </a:r>
          </a:p>
          <a:p>
            <a:pPr marL="91440" lvl="1" indent="-9144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endParaRPr lang="de-DE" sz="2800" dirty="0"/>
          </a:p>
          <a:p>
            <a:pPr marL="274320" lvl="2" indent="-9144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r>
              <a:rPr lang="de-DE" sz="2400" dirty="0"/>
              <a:t>  </a:t>
            </a:r>
            <a:r>
              <a:rPr lang="de-DE" sz="2800" dirty="0"/>
              <a:t>tagt am 18.6.2026</a:t>
            </a:r>
          </a:p>
          <a:p>
            <a:pPr marL="274320" lvl="2" indent="-9144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r>
              <a:rPr lang="de-DE" sz="2800" dirty="0"/>
              <a:t> Topthemen, die für die LAG relevant sind: </a:t>
            </a:r>
          </a:p>
          <a:p>
            <a:pPr marL="274320" lvl="2" indent="-9144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r>
              <a:rPr lang="de-DE" sz="2800" dirty="0"/>
              <a:t> 	Landeskongress Jugendarbeit Do, 10. und Fr, 	11.9. in Marburg</a:t>
            </a:r>
          </a:p>
          <a:p>
            <a:pPr marL="274320" lvl="2" indent="-9144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r>
              <a:rPr lang="de-DE" sz="2800" dirty="0"/>
              <a:t> 	Landestagung 2026 zu aktuellen Jugendstudien 	Mo, 16. und Di, 17.11. in Bad Nauheim</a:t>
            </a:r>
          </a:p>
          <a:p>
            <a:pPr marL="274320" lvl="2" indent="-9144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endParaRPr lang="de-DE" sz="2400" dirty="0"/>
          </a:p>
          <a:p>
            <a:pPr marL="274320" lvl="2" indent="-9144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endParaRPr lang="de-DE" sz="2400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11488188" y="6470704"/>
            <a:ext cx="322811" cy="274320"/>
          </a:xfrm>
        </p:spPr>
        <p:txBody>
          <a:bodyPr/>
          <a:lstStyle/>
          <a:p>
            <a:pPr algn="r"/>
            <a:fld id="{50958F62-C9AB-4B8F-8B30-E3541A189F28}" type="slidenum">
              <a:rPr lang="de-DE" smtClean="0"/>
              <a:pPr algn="r"/>
              <a:t>11</a:t>
            </a:fld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C099F196-D82A-4535-99CA-6C174258DE3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0113" y="112976"/>
            <a:ext cx="1690886" cy="1690886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0905" y="2003620"/>
            <a:ext cx="2051697" cy="3384242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87F459E7-8E24-7ADB-6582-84113F352E15}"/>
              </a:ext>
            </a:extLst>
          </p:cNvPr>
          <p:cNvSpPr txBox="1"/>
          <p:nvPr/>
        </p:nvSpPr>
        <p:spPr>
          <a:xfrm>
            <a:off x="10261600" y="1803862"/>
            <a:ext cx="1697446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de-DE" sz="1600" dirty="0">
                <a:solidFill>
                  <a:srgbClr val="375674"/>
                </a:solidFill>
              </a:rPr>
              <a:t>TAGESORDNUNG</a:t>
            </a:r>
          </a:p>
          <a:p>
            <a:pPr lvl="0">
              <a:lnSpc>
                <a:spcPct val="150000"/>
              </a:lnSpc>
              <a:spcAft>
                <a:spcPts val="600"/>
              </a:spcAft>
            </a:pPr>
            <a:r>
              <a:rPr lang="de-DE" sz="1200" dirty="0">
                <a:solidFill>
                  <a:srgbClr val="375674"/>
                </a:solidFill>
              </a:rPr>
              <a:t>TOP 1 - Begrüßung</a:t>
            </a:r>
          </a:p>
          <a:p>
            <a:pPr lvl="0">
              <a:spcAft>
                <a:spcPts val="600"/>
              </a:spcAft>
            </a:pPr>
            <a:r>
              <a:rPr lang="de-DE" sz="1200" dirty="0">
                <a:solidFill>
                  <a:srgbClr val="375674"/>
                </a:solidFill>
              </a:rPr>
              <a:t>TOP 2 - Hanne und Markus stellen vor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TOP 3 - Arbeitsgruppen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PAUSE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Aktiver Start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TOP 4 - Walk &amp; Talk</a:t>
            </a:r>
          </a:p>
          <a:p>
            <a:pPr>
              <a:spcAft>
                <a:spcPts val="600"/>
              </a:spcAft>
            </a:pPr>
            <a:r>
              <a:rPr lang="de-DE" sz="1200" b="1" dirty="0"/>
              <a:t>TOP 5 - Aktuelles &amp; Infos hessenweit </a:t>
            </a:r>
          </a:p>
          <a:p>
            <a:pPr>
              <a:spcAft>
                <a:spcPts val="600"/>
              </a:spcAft>
            </a:pPr>
            <a:r>
              <a:rPr lang="de-DE" sz="1200" dirty="0">
                <a:solidFill>
                  <a:srgbClr val="375674"/>
                </a:solidFill>
              </a:rPr>
              <a:t>TOP 6 - Verschiedenes, Themenspeicher und Ausblick</a:t>
            </a:r>
            <a:endParaRPr lang="de-DE" sz="1200" dirty="0"/>
          </a:p>
          <a:p>
            <a:pPr>
              <a:spcAft>
                <a:spcPts val="600"/>
              </a:spcAft>
            </a:pPr>
            <a:endParaRPr lang="de-DE" sz="1200" dirty="0">
              <a:solidFill>
                <a:srgbClr val="375674"/>
              </a:solidFill>
            </a:endParaRPr>
          </a:p>
        </p:txBody>
      </p:sp>
      <p:sp>
        <p:nvSpPr>
          <p:cNvPr id="9" name="Fußzeilenplatzhalter 3">
            <a:extLst>
              <a:ext uri="{FF2B5EF4-FFF2-40B4-BE49-F238E27FC236}">
                <a16:creationId xmlns:a16="http://schemas.microsoft.com/office/drawing/2014/main" id="{5926985F-54E4-7207-FA79-F1C1BDC8C0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990667" y="6470704"/>
            <a:ext cx="1345170" cy="274320"/>
          </a:xfrm>
        </p:spPr>
        <p:txBody>
          <a:bodyPr/>
          <a:lstStyle/>
          <a:p>
            <a:r>
              <a:rPr lang="de-DE" dirty="0"/>
              <a:t>21.05.2026 Bensheim</a:t>
            </a:r>
          </a:p>
        </p:txBody>
      </p:sp>
    </p:spTree>
    <p:extLst>
      <p:ext uri="{BB962C8B-B14F-4D97-AF65-F5344CB8AC3E}">
        <p14:creationId xmlns:p14="http://schemas.microsoft.com/office/powerpoint/2010/main" val="72143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fontAlgn="base">
              <a:lnSpc>
                <a:spcPct val="120000"/>
              </a:lnSpc>
              <a:spcBef>
                <a:spcPts val="0"/>
              </a:spcBef>
            </a:pPr>
            <a:r>
              <a:rPr lang="de-DE" sz="4000" dirty="0"/>
              <a:t>Aktuelles &amp; Infos hessenweit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62150" y="2084832"/>
            <a:ext cx="7289073" cy="4224528"/>
          </a:xfrm>
        </p:spPr>
        <p:txBody>
          <a:bodyPr numCol="1" spcCol="180000">
            <a:noAutofit/>
          </a:bodyPr>
          <a:lstStyle/>
          <a:p>
            <a:pPr marL="91440" lvl="1" indent="-9144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r>
              <a:rPr lang="de-DE" sz="2800"/>
              <a:t> </a:t>
            </a:r>
            <a:r>
              <a:rPr lang="de-DE" sz="2800" dirty="0"/>
              <a:t>E</a:t>
            </a:r>
            <a:r>
              <a:rPr lang="de-DE" sz="2800"/>
              <a:t>s </a:t>
            </a:r>
            <a:r>
              <a:rPr lang="de-DE" sz="2800" dirty="0"/>
              <a:t>hat sich ein AK Bürger*innen-Beteiligung in Hessen konstituiert </a:t>
            </a:r>
            <a:r>
              <a:rPr lang="de-DE" sz="2800" dirty="0">
                <a:sym typeface="Wingdings" panose="05000000000000000000" pitchFamily="2" charset="2"/>
              </a:rPr>
              <a:t> Johannes Jäger </a:t>
            </a:r>
            <a:r>
              <a:rPr lang="de-DE" sz="2800">
                <a:sym typeface="Wingdings" panose="05000000000000000000" pitchFamily="2" charset="2"/>
              </a:rPr>
              <a:t>war dabei </a:t>
            </a:r>
            <a:endParaRPr lang="de-DE" sz="2800" dirty="0">
              <a:sym typeface="Wingdings" panose="05000000000000000000" pitchFamily="2" charset="2"/>
            </a:endParaRPr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SzPct val="100000"/>
              <a:buNone/>
            </a:pPr>
            <a:endParaRPr lang="de-DE" sz="2800" dirty="0">
              <a:sym typeface="Wingdings" panose="05000000000000000000" pitchFamily="2" charset="2"/>
            </a:endParaRPr>
          </a:p>
          <a:p>
            <a:pPr marL="91440" lvl="1" indent="-9144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r>
              <a:rPr lang="de-DE" sz="2800" dirty="0">
                <a:sym typeface="Wingdings" panose="05000000000000000000" pitchFamily="2" charset="2"/>
              </a:rPr>
              <a:t>HUSKJ wurde zu HVSKJ </a:t>
            </a:r>
          </a:p>
          <a:p>
            <a:pPr marL="91440" lvl="1" indent="-9144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r>
              <a:rPr lang="de-DE" sz="2800" dirty="0">
                <a:sym typeface="Wingdings" panose="05000000000000000000" pitchFamily="2" charset="2"/>
              </a:rPr>
              <a:t> Wer weiß mehr? </a:t>
            </a:r>
          </a:p>
          <a:p>
            <a:pPr marL="91440" lvl="1" indent="-9144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r>
              <a:rPr lang="de-DE" sz="2800" dirty="0">
                <a:sym typeface="Wingdings" panose="05000000000000000000" pitchFamily="2" charset="2"/>
              </a:rPr>
              <a:t> Wurdet ihr kontaktiert? (Liste auf der Homepage)</a:t>
            </a:r>
          </a:p>
          <a:p>
            <a:pPr marL="91440" lvl="1" indent="-9144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r>
              <a:rPr lang="de-DE" sz="2800" dirty="0">
                <a:sym typeface="Wingdings" panose="05000000000000000000" pitchFamily="2" charset="2"/>
              </a:rPr>
              <a:t> LAG-Bedarf?</a:t>
            </a:r>
          </a:p>
          <a:p>
            <a:pPr marL="91440" lvl="1" indent="-9144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endParaRPr lang="de-DE" sz="2800" dirty="0">
              <a:sym typeface="Wingdings" panose="05000000000000000000" pitchFamily="2" charset="2"/>
            </a:endParaRPr>
          </a:p>
          <a:p>
            <a:pPr marL="91440" lvl="1" indent="-9144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endParaRPr lang="de-DE" sz="2800" dirty="0"/>
          </a:p>
          <a:p>
            <a:pPr marL="274320" lvl="2" indent="-9144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endParaRPr lang="de-DE" sz="2400" dirty="0"/>
          </a:p>
          <a:p>
            <a:pPr marL="274320" lvl="2" indent="-9144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endParaRPr lang="de-DE" sz="2400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11488188" y="6470704"/>
            <a:ext cx="322811" cy="274320"/>
          </a:xfrm>
        </p:spPr>
        <p:txBody>
          <a:bodyPr/>
          <a:lstStyle/>
          <a:p>
            <a:pPr algn="r"/>
            <a:fld id="{50958F62-C9AB-4B8F-8B30-E3541A189F28}" type="slidenum">
              <a:rPr lang="de-DE" smtClean="0"/>
              <a:pPr algn="r"/>
              <a:t>12</a:t>
            </a:fld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C099F196-D82A-4535-99CA-6C174258DE3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0113" y="112976"/>
            <a:ext cx="1690886" cy="1690886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0905" y="2003620"/>
            <a:ext cx="2051697" cy="3384242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87F459E7-8E24-7ADB-6582-84113F352E15}"/>
              </a:ext>
            </a:extLst>
          </p:cNvPr>
          <p:cNvSpPr txBox="1"/>
          <p:nvPr/>
        </p:nvSpPr>
        <p:spPr>
          <a:xfrm>
            <a:off x="10261600" y="1803862"/>
            <a:ext cx="1697446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de-DE" sz="1600" dirty="0">
                <a:solidFill>
                  <a:srgbClr val="375674"/>
                </a:solidFill>
              </a:rPr>
              <a:t>TAGESORDNUNG</a:t>
            </a:r>
          </a:p>
          <a:p>
            <a:pPr lvl="0">
              <a:lnSpc>
                <a:spcPct val="150000"/>
              </a:lnSpc>
              <a:spcAft>
                <a:spcPts val="600"/>
              </a:spcAft>
            </a:pPr>
            <a:r>
              <a:rPr lang="de-DE" sz="1200" dirty="0">
                <a:solidFill>
                  <a:srgbClr val="375674"/>
                </a:solidFill>
              </a:rPr>
              <a:t>TOP 1 - Begrüßung</a:t>
            </a:r>
          </a:p>
          <a:p>
            <a:pPr lvl="0">
              <a:spcAft>
                <a:spcPts val="600"/>
              </a:spcAft>
            </a:pPr>
            <a:r>
              <a:rPr lang="de-DE" sz="1200" dirty="0">
                <a:solidFill>
                  <a:srgbClr val="375674"/>
                </a:solidFill>
              </a:rPr>
              <a:t>TOP 2 - Hanne und Markus stellen vor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TOP 3 - Arbeitsgruppen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PAUSE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Aktiver Start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TOP 4 - Walk &amp; Talk</a:t>
            </a:r>
          </a:p>
          <a:p>
            <a:pPr>
              <a:spcAft>
                <a:spcPts val="600"/>
              </a:spcAft>
            </a:pPr>
            <a:r>
              <a:rPr lang="de-DE" sz="1200" b="1" dirty="0"/>
              <a:t>TOP 5 - Aktuelles &amp; Infos hessenweit </a:t>
            </a:r>
          </a:p>
          <a:p>
            <a:pPr>
              <a:spcAft>
                <a:spcPts val="600"/>
              </a:spcAft>
            </a:pPr>
            <a:r>
              <a:rPr lang="de-DE" sz="1200" dirty="0">
                <a:solidFill>
                  <a:srgbClr val="375674"/>
                </a:solidFill>
              </a:rPr>
              <a:t>TOP 6 - Verschiedenes, Themenspeicher und Ausblick</a:t>
            </a:r>
            <a:endParaRPr lang="de-DE" sz="1200" dirty="0"/>
          </a:p>
          <a:p>
            <a:pPr>
              <a:spcAft>
                <a:spcPts val="600"/>
              </a:spcAft>
            </a:pPr>
            <a:endParaRPr lang="de-DE" sz="1200" dirty="0">
              <a:solidFill>
                <a:srgbClr val="375674"/>
              </a:solidFill>
            </a:endParaRPr>
          </a:p>
        </p:txBody>
      </p:sp>
      <p:sp>
        <p:nvSpPr>
          <p:cNvPr id="9" name="Fußzeilenplatzhalter 3">
            <a:extLst>
              <a:ext uri="{FF2B5EF4-FFF2-40B4-BE49-F238E27FC236}">
                <a16:creationId xmlns:a16="http://schemas.microsoft.com/office/drawing/2014/main" id="{5926985F-54E4-7207-FA79-F1C1BDC8C0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990667" y="6470704"/>
            <a:ext cx="1345170" cy="274320"/>
          </a:xfrm>
        </p:spPr>
        <p:txBody>
          <a:bodyPr/>
          <a:lstStyle/>
          <a:p>
            <a:r>
              <a:rPr lang="de-DE" dirty="0"/>
              <a:t>21.05.2026 Bensheim</a:t>
            </a:r>
          </a:p>
        </p:txBody>
      </p:sp>
    </p:spTree>
    <p:extLst>
      <p:ext uri="{BB962C8B-B14F-4D97-AF65-F5344CB8AC3E}">
        <p14:creationId xmlns:p14="http://schemas.microsoft.com/office/powerpoint/2010/main" val="33200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de-DE" sz="4000" dirty="0"/>
              <a:t>Aktuelles &amp; Berichte aus der LAG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62150" y="1917032"/>
            <a:ext cx="9257964" cy="4392328"/>
          </a:xfrm>
        </p:spPr>
        <p:txBody>
          <a:bodyPr numCol="1" spcCol="180000">
            <a:noAutofit/>
          </a:bodyPr>
          <a:lstStyle/>
          <a:p>
            <a:pPr marL="128016" lvl="1" indent="0">
              <a:buNone/>
            </a:pPr>
            <a:r>
              <a:rPr lang="de-DE" sz="3200" dirty="0"/>
              <a:t>LAG-Koordinationsgruppe</a:t>
            </a:r>
            <a:r>
              <a:rPr lang="de-DE" sz="2800" b="1" dirty="0"/>
              <a:t>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de-DE" sz="2800" dirty="0"/>
              <a:t>Themen, die uns beschäftigen: 	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sz="2400" dirty="0"/>
              <a:t>Alexa und ihre Aufgaben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sz="2400" dirty="0"/>
              <a:t>Austauschrunden HJR, </a:t>
            </a:r>
            <a:r>
              <a:rPr lang="de-DE" sz="2400" dirty="0" err="1"/>
              <a:t>BePart</a:t>
            </a:r>
            <a:r>
              <a:rPr lang="de-DE" sz="2400" dirty="0"/>
              <a:t>…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sz="2400" dirty="0"/>
              <a:t>Suche nach spannenden Themen und Gästen für alle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sz="2400" dirty="0"/>
              <a:t>Sitzungsvorbereitung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sz="2400" dirty="0"/>
              <a:t>Verteiler-</a:t>
            </a:r>
            <a:r>
              <a:rPr lang="de-DE" sz="2400" dirty="0" err="1"/>
              <a:t>Orga</a:t>
            </a:r>
            <a:endParaRPr lang="de-DE" sz="2400" dirty="0"/>
          </a:p>
          <a:p>
            <a:pPr lvl="2">
              <a:buFont typeface="Arial" panose="020B0604020202020204" pitchFamily="34" charset="0"/>
              <a:buChar char="•"/>
            </a:pPr>
            <a:r>
              <a:rPr lang="de-DE" sz="2400" dirty="0"/>
              <a:t>Homepage-Kram (Überarbeitung steht an)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sz="2400" dirty="0"/>
              <a:t>Fortbildungen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sz="2400" dirty="0"/>
              <a:t>LAG-Beiträge beim Landesforum </a:t>
            </a:r>
          </a:p>
          <a:p>
            <a:pPr marL="310896" lvl="2" indent="0">
              <a:buNone/>
            </a:pPr>
            <a:r>
              <a:rPr lang="de-DE" sz="2400" dirty="0"/>
              <a:t>„Partizipation“ „Mehr Schein als Sein - Scheinpartizipation“</a:t>
            </a:r>
          </a:p>
          <a:p>
            <a:pPr marL="310896" lvl="2" indent="0">
              <a:buNone/>
            </a:pPr>
            <a:endParaRPr lang="de-DE" sz="2400" dirty="0"/>
          </a:p>
          <a:p>
            <a:pPr lvl="1">
              <a:buFont typeface="Arial" panose="020B0604020202020204" pitchFamily="34" charset="0"/>
              <a:buChar char="•"/>
            </a:pPr>
            <a:endParaRPr lang="de-DE" sz="2800" dirty="0"/>
          </a:p>
          <a:p>
            <a:pPr lvl="1">
              <a:buFont typeface="Arial" panose="020B0604020202020204" pitchFamily="34" charset="0"/>
              <a:buChar char="•"/>
            </a:pPr>
            <a:endParaRPr lang="de-DE" sz="2800" dirty="0"/>
          </a:p>
          <a:p>
            <a:pPr marL="457200" lvl="3" indent="0">
              <a:buNone/>
            </a:pPr>
            <a:endParaRPr lang="de-DE" sz="2400" dirty="0"/>
          </a:p>
          <a:p>
            <a:pPr lvl="2">
              <a:buFont typeface="Arial" panose="020B0604020202020204" pitchFamily="34" charset="0"/>
              <a:buChar char="•"/>
            </a:pPr>
            <a:endParaRPr lang="de-DE" sz="2400" dirty="0"/>
          </a:p>
          <a:p>
            <a:pPr lvl="2">
              <a:buFont typeface="Arial" panose="020B0604020202020204" pitchFamily="34" charset="0"/>
              <a:buChar char="•"/>
            </a:pPr>
            <a:endParaRPr lang="de-DE" sz="2400" dirty="0"/>
          </a:p>
          <a:p>
            <a:pPr marL="310896" lvl="2" indent="0">
              <a:buNone/>
            </a:pPr>
            <a:endParaRPr lang="de-DE" sz="2400" dirty="0"/>
          </a:p>
          <a:p>
            <a:pPr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de-DE" sz="3200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11488188" y="6470704"/>
            <a:ext cx="322811" cy="274320"/>
          </a:xfrm>
        </p:spPr>
        <p:txBody>
          <a:bodyPr/>
          <a:lstStyle/>
          <a:p>
            <a:pPr algn="r"/>
            <a:fld id="{50958F62-C9AB-4B8F-8B30-E3541A189F28}" type="slidenum">
              <a:rPr lang="de-DE" smtClean="0"/>
              <a:pPr algn="r"/>
              <a:t>13</a:t>
            </a:fld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C099F196-D82A-4535-99CA-6C174258DE3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0113" y="112976"/>
            <a:ext cx="1690886" cy="1690886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7338307" y="2754886"/>
            <a:ext cx="3338689" cy="2224922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91319B32-9759-44A0-9979-CD469E9BA46E}"/>
              </a:ext>
            </a:extLst>
          </p:cNvPr>
          <p:cNvSpPr txBox="1"/>
          <p:nvPr/>
        </p:nvSpPr>
        <p:spPr>
          <a:xfrm>
            <a:off x="10261600" y="1803862"/>
            <a:ext cx="1697446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de-DE" sz="1600" dirty="0">
                <a:solidFill>
                  <a:srgbClr val="375674"/>
                </a:solidFill>
              </a:rPr>
              <a:t>TAGESORDNUNG</a:t>
            </a:r>
          </a:p>
          <a:p>
            <a:pPr lvl="0">
              <a:lnSpc>
                <a:spcPct val="150000"/>
              </a:lnSpc>
              <a:spcAft>
                <a:spcPts val="600"/>
              </a:spcAft>
            </a:pPr>
            <a:r>
              <a:rPr lang="de-DE" sz="1200" dirty="0">
                <a:solidFill>
                  <a:srgbClr val="375674"/>
                </a:solidFill>
              </a:rPr>
              <a:t>TOP 1 - Begrüßung</a:t>
            </a:r>
          </a:p>
          <a:p>
            <a:pPr lvl="0">
              <a:spcAft>
                <a:spcPts val="600"/>
              </a:spcAft>
            </a:pPr>
            <a:r>
              <a:rPr lang="de-DE" sz="1200" dirty="0">
                <a:solidFill>
                  <a:srgbClr val="375674"/>
                </a:solidFill>
              </a:rPr>
              <a:t>TOP 2 - Hanne und Markus stellen vor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TOP 3 - Arbeitsgruppen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PAUSE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Aktiver Start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TOP 4 - Walk &amp; Talk</a:t>
            </a:r>
          </a:p>
          <a:p>
            <a:pPr>
              <a:spcAft>
                <a:spcPts val="600"/>
              </a:spcAft>
            </a:pPr>
            <a:r>
              <a:rPr lang="de-DE" sz="1200" b="1" dirty="0"/>
              <a:t>TOP 5 - Aktuelles &amp; Infos hessenweit </a:t>
            </a:r>
          </a:p>
          <a:p>
            <a:pPr>
              <a:spcAft>
                <a:spcPts val="600"/>
              </a:spcAft>
            </a:pPr>
            <a:r>
              <a:rPr lang="de-DE" sz="1200" dirty="0">
                <a:solidFill>
                  <a:srgbClr val="375674"/>
                </a:solidFill>
              </a:rPr>
              <a:t>TOP 6 - Verschiedenes, Themenspeicher und Ausblick</a:t>
            </a:r>
            <a:endParaRPr lang="de-DE" sz="1200" dirty="0"/>
          </a:p>
          <a:p>
            <a:pPr>
              <a:spcAft>
                <a:spcPts val="600"/>
              </a:spcAft>
            </a:pPr>
            <a:endParaRPr lang="de-DE" sz="1200" dirty="0">
              <a:solidFill>
                <a:srgbClr val="375674"/>
              </a:solidFill>
            </a:endParaRPr>
          </a:p>
        </p:txBody>
      </p:sp>
      <p:sp>
        <p:nvSpPr>
          <p:cNvPr id="9" name="Fußzeilenplatzhalter 3">
            <a:extLst>
              <a:ext uri="{FF2B5EF4-FFF2-40B4-BE49-F238E27FC236}">
                <a16:creationId xmlns:a16="http://schemas.microsoft.com/office/drawing/2014/main" id="{3BD743C4-EB75-4431-E35E-0D665BE504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990667" y="6470704"/>
            <a:ext cx="1345170" cy="274320"/>
          </a:xfrm>
        </p:spPr>
        <p:txBody>
          <a:bodyPr/>
          <a:lstStyle/>
          <a:p>
            <a:r>
              <a:rPr lang="de-DE" dirty="0"/>
              <a:t>21.05.2026 Bensheim</a:t>
            </a:r>
          </a:p>
        </p:txBody>
      </p:sp>
    </p:spTree>
    <p:extLst>
      <p:ext uri="{BB962C8B-B14F-4D97-AF65-F5344CB8AC3E}">
        <p14:creationId xmlns:p14="http://schemas.microsoft.com/office/powerpoint/2010/main" val="2401527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de-DE" sz="4000" dirty="0"/>
              <a:t>Verschiedenes, Themenspeicher </a:t>
            </a:r>
            <a:br>
              <a:rPr lang="de-DE" sz="4000" dirty="0"/>
            </a:br>
            <a:r>
              <a:rPr lang="de-DE" sz="4000" dirty="0"/>
              <a:t>und Ausblick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22959" y="2084832"/>
            <a:ext cx="9209315" cy="4773168"/>
          </a:xfrm>
        </p:spPr>
        <p:txBody>
          <a:bodyPr numCol="1" spcCol="180000">
            <a:no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de-DE" sz="2800" dirty="0"/>
              <a:t> Ankündigungen? Wer hat hier etwas beizusteuern?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de-DE" sz="2400" dirty="0"/>
              <a:t>Hinweis Jugend entscheidet; Hinweis Mails Kopiloten, Miteinander in Hessen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sz="2800" dirty="0"/>
              <a:t> Themenspeicher?</a:t>
            </a:r>
          </a:p>
          <a:p>
            <a:pPr lvl="1" fontAlgn="base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de-DE" sz="1000" dirty="0"/>
          </a:p>
          <a:p>
            <a:pPr lvl="1" fontAlgn="base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de-DE" sz="3200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11488188" y="6470704"/>
            <a:ext cx="322811" cy="274320"/>
          </a:xfrm>
        </p:spPr>
        <p:txBody>
          <a:bodyPr/>
          <a:lstStyle/>
          <a:p>
            <a:pPr algn="r"/>
            <a:fld id="{50958F62-C9AB-4B8F-8B30-E3541A189F28}" type="slidenum">
              <a:rPr lang="de-DE" smtClean="0"/>
              <a:pPr algn="r"/>
              <a:t>14</a:t>
            </a:fld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C099F196-D82A-4535-99CA-6C174258DE3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0113" y="112976"/>
            <a:ext cx="1690886" cy="1690886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45F581C5-5C8E-EC51-518C-5E086B53F8F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0009" y="3777412"/>
            <a:ext cx="3740136" cy="2495372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818A6889-9DCA-D766-B116-7F4DC920597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71632" y="3780335"/>
            <a:ext cx="3740136" cy="2492449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9D794C7F-05EB-8AC1-1515-7488C2740A56}"/>
              </a:ext>
            </a:extLst>
          </p:cNvPr>
          <p:cNvSpPr txBox="1"/>
          <p:nvPr/>
        </p:nvSpPr>
        <p:spPr>
          <a:xfrm>
            <a:off x="10261600" y="1803862"/>
            <a:ext cx="1697446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de-DE" sz="1600" dirty="0">
                <a:solidFill>
                  <a:srgbClr val="375674"/>
                </a:solidFill>
              </a:rPr>
              <a:t>TAGESORDNUNG</a:t>
            </a:r>
          </a:p>
          <a:p>
            <a:pPr lvl="0">
              <a:lnSpc>
                <a:spcPct val="150000"/>
              </a:lnSpc>
              <a:spcAft>
                <a:spcPts val="600"/>
              </a:spcAft>
            </a:pPr>
            <a:r>
              <a:rPr lang="de-DE" sz="1200" dirty="0">
                <a:solidFill>
                  <a:srgbClr val="375674"/>
                </a:solidFill>
              </a:rPr>
              <a:t>TOP 1 - Begrüßung</a:t>
            </a:r>
          </a:p>
          <a:p>
            <a:pPr lvl="0">
              <a:spcAft>
                <a:spcPts val="600"/>
              </a:spcAft>
            </a:pPr>
            <a:r>
              <a:rPr lang="de-DE" sz="1200" dirty="0">
                <a:solidFill>
                  <a:srgbClr val="375674"/>
                </a:solidFill>
              </a:rPr>
              <a:t>TOP 2 - Hanne und Markus stellen vor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TOP 3 - Arbeitsgruppen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PAUSE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Aktiver Start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TOP 4 - Walk &amp; Talk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TOP 5 - Aktuelles &amp; Infos hessenweit </a:t>
            </a:r>
          </a:p>
          <a:p>
            <a:pPr>
              <a:spcAft>
                <a:spcPts val="600"/>
              </a:spcAft>
            </a:pPr>
            <a:r>
              <a:rPr lang="de-DE" sz="1200" b="1" dirty="0">
                <a:solidFill>
                  <a:srgbClr val="375674"/>
                </a:solidFill>
              </a:rPr>
              <a:t>TOP 6 - Verschiedenes, Themenspeicher und Ausblick</a:t>
            </a:r>
            <a:endParaRPr lang="de-DE" sz="1200" b="1" dirty="0"/>
          </a:p>
          <a:p>
            <a:pPr>
              <a:spcAft>
                <a:spcPts val="600"/>
              </a:spcAft>
            </a:pPr>
            <a:endParaRPr lang="de-DE" sz="1200" dirty="0">
              <a:solidFill>
                <a:srgbClr val="375674"/>
              </a:solidFill>
            </a:endParaRPr>
          </a:p>
        </p:txBody>
      </p:sp>
      <p:sp>
        <p:nvSpPr>
          <p:cNvPr id="9" name="Fußzeilenplatzhalter 3">
            <a:extLst>
              <a:ext uri="{FF2B5EF4-FFF2-40B4-BE49-F238E27FC236}">
                <a16:creationId xmlns:a16="http://schemas.microsoft.com/office/drawing/2014/main" id="{ACF88FF4-750A-BDA5-A2B7-8FD764A73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990667" y="6470704"/>
            <a:ext cx="1345170" cy="274320"/>
          </a:xfrm>
        </p:spPr>
        <p:txBody>
          <a:bodyPr/>
          <a:lstStyle/>
          <a:p>
            <a:r>
              <a:rPr lang="de-DE" dirty="0"/>
              <a:t>21.05.2026 Bensheim</a:t>
            </a:r>
          </a:p>
        </p:txBody>
      </p:sp>
    </p:spTree>
    <p:extLst>
      <p:ext uri="{BB962C8B-B14F-4D97-AF65-F5344CB8AC3E}">
        <p14:creationId xmlns:p14="http://schemas.microsoft.com/office/powerpoint/2010/main" val="1095919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de-DE" sz="4000" dirty="0"/>
              <a:t>Verschiedenes, Themenspeicher </a:t>
            </a:r>
            <a:br>
              <a:rPr lang="de-DE" sz="4000" dirty="0"/>
            </a:br>
            <a:r>
              <a:rPr lang="de-DE" sz="4000" dirty="0"/>
              <a:t>und Ausblick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22959" y="2084832"/>
            <a:ext cx="9209315" cy="4773168"/>
          </a:xfrm>
        </p:spPr>
        <p:txBody>
          <a:bodyPr numCol="1" spcCol="180000">
            <a:no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de-DE" sz="2800" dirty="0"/>
              <a:t> Sitzungstermine der LAG Kinder- und Jugendbeteiligung Hessen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sz="2800" dirty="0"/>
              <a:t>Do, 17.9.2026, 10-16 Uhr, Präsenz in Heisterberg 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sz="2800" dirty="0"/>
              <a:t> Do, 26.11.2026, 10-14 Uhr, digital</a:t>
            </a:r>
          </a:p>
          <a:p>
            <a:pPr marL="0" indent="0">
              <a:buNone/>
            </a:pPr>
            <a:endParaRPr lang="de-DE" sz="3200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11488188" y="6470704"/>
            <a:ext cx="322811" cy="274320"/>
          </a:xfrm>
        </p:spPr>
        <p:txBody>
          <a:bodyPr/>
          <a:lstStyle/>
          <a:p>
            <a:pPr algn="r"/>
            <a:fld id="{50958F62-C9AB-4B8F-8B30-E3541A189F28}" type="slidenum">
              <a:rPr lang="de-DE" smtClean="0"/>
              <a:pPr algn="r"/>
              <a:t>15</a:t>
            </a:fld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C099F196-D82A-4535-99CA-6C174258DE3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0113" y="112976"/>
            <a:ext cx="1690886" cy="1690886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0B12AC19-2A4E-1158-93A2-6AC16BE5CE8F}"/>
              </a:ext>
            </a:extLst>
          </p:cNvPr>
          <p:cNvSpPr txBox="1"/>
          <p:nvPr/>
        </p:nvSpPr>
        <p:spPr>
          <a:xfrm>
            <a:off x="10261600" y="1803862"/>
            <a:ext cx="1697446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de-DE" sz="1600" dirty="0">
                <a:solidFill>
                  <a:srgbClr val="375674"/>
                </a:solidFill>
              </a:rPr>
              <a:t>TAGESORDNUNG</a:t>
            </a:r>
          </a:p>
          <a:p>
            <a:pPr lvl="0">
              <a:lnSpc>
                <a:spcPct val="150000"/>
              </a:lnSpc>
              <a:spcAft>
                <a:spcPts val="600"/>
              </a:spcAft>
            </a:pPr>
            <a:r>
              <a:rPr lang="de-DE" sz="1200" dirty="0">
                <a:solidFill>
                  <a:srgbClr val="375674"/>
                </a:solidFill>
              </a:rPr>
              <a:t>TOP 1 - Begrüßung</a:t>
            </a:r>
          </a:p>
          <a:p>
            <a:pPr lvl="0">
              <a:spcAft>
                <a:spcPts val="600"/>
              </a:spcAft>
            </a:pPr>
            <a:r>
              <a:rPr lang="de-DE" sz="1200" dirty="0">
                <a:solidFill>
                  <a:srgbClr val="375674"/>
                </a:solidFill>
              </a:rPr>
              <a:t>TOP 2 - Hanne und Markus stellen vor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TOP 3 - Arbeitsgruppen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PAUSE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Aktiver Start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TOP 4 - Walk &amp; Talk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TOP 5 - Aktuelles &amp; Infos hessenweit </a:t>
            </a:r>
          </a:p>
          <a:p>
            <a:pPr>
              <a:spcAft>
                <a:spcPts val="600"/>
              </a:spcAft>
            </a:pPr>
            <a:r>
              <a:rPr lang="de-DE" sz="1200" b="1" dirty="0">
                <a:solidFill>
                  <a:srgbClr val="375674"/>
                </a:solidFill>
              </a:rPr>
              <a:t>TOP 6 - Verschiedenes, Themenspeicher und Ausblick</a:t>
            </a:r>
            <a:endParaRPr lang="de-DE" sz="1200" b="1" dirty="0"/>
          </a:p>
          <a:p>
            <a:pPr>
              <a:spcAft>
                <a:spcPts val="600"/>
              </a:spcAft>
            </a:pPr>
            <a:endParaRPr lang="de-DE" sz="1200" dirty="0">
              <a:solidFill>
                <a:srgbClr val="375674"/>
              </a:solidFill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86FA08AF-33BB-EB46-541A-D29E2345B6F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0009" y="3777412"/>
            <a:ext cx="3740136" cy="2495372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96707A54-AD9A-7021-66FD-2DE5E9607B3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71632" y="3780335"/>
            <a:ext cx="3740136" cy="2492449"/>
          </a:xfrm>
          <a:prstGeom prst="rect">
            <a:avLst/>
          </a:prstGeom>
        </p:spPr>
      </p:pic>
      <p:sp>
        <p:nvSpPr>
          <p:cNvPr id="12" name="Fußzeilenplatzhalter 3">
            <a:extLst>
              <a:ext uri="{FF2B5EF4-FFF2-40B4-BE49-F238E27FC236}">
                <a16:creationId xmlns:a16="http://schemas.microsoft.com/office/drawing/2014/main" id="{221DD6B3-84F1-E42A-D459-0EE35541D3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990667" y="6470704"/>
            <a:ext cx="1345170" cy="274320"/>
          </a:xfrm>
        </p:spPr>
        <p:txBody>
          <a:bodyPr/>
          <a:lstStyle/>
          <a:p>
            <a:r>
              <a:rPr lang="de-DE" dirty="0"/>
              <a:t>21.05.2026 Bensheim</a:t>
            </a:r>
          </a:p>
        </p:txBody>
      </p:sp>
    </p:spTree>
    <p:extLst>
      <p:ext uri="{BB962C8B-B14F-4D97-AF65-F5344CB8AC3E}">
        <p14:creationId xmlns:p14="http://schemas.microsoft.com/office/powerpoint/2010/main" val="387392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de-DE" sz="4000" dirty="0"/>
              <a:t>Verschiedenes, Themenspeicher </a:t>
            </a:r>
            <a:br>
              <a:rPr lang="de-DE" sz="4000" dirty="0"/>
            </a:br>
            <a:r>
              <a:rPr lang="de-DE" sz="4000" dirty="0"/>
              <a:t>und Ausblick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22959" y="2084832"/>
            <a:ext cx="9209315" cy="4773168"/>
          </a:xfrm>
        </p:spPr>
        <p:txBody>
          <a:bodyPr numCol="1" spcCol="180000">
            <a:no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de-DE" sz="2800" dirty="0"/>
              <a:t> Koordinierungsgruppe: 19.8. und 28.10.2026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sz="2800" dirty="0"/>
              <a:t> immer mittwochs von 9-11 Uhr digital, ab 10.30 Uhr mit Beratungsstelle</a:t>
            </a:r>
          </a:p>
          <a:p>
            <a:pPr marL="0" indent="0">
              <a:buNone/>
            </a:pPr>
            <a:r>
              <a:rPr lang="de-DE" sz="2800" dirty="0"/>
              <a:t> </a:t>
            </a:r>
            <a:endParaRPr lang="de-DE" sz="1000" dirty="0"/>
          </a:p>
          <a:p>
            <a:pPr lvl="1" fontAlgn="base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de-DE" sz="3200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11488188" y="6470704"/>
            <a:ext cx="322811" cy="274320"/>
          </a:xfrm>
        </p:spPr>
        <p:txBody>
          <a:bodyPr/>
          <a:lstStyle/>
          <a:p>
            <a:pPr algn="r"/>
            <a:fld id="{50958F62-C9AB-4B8F-8B30-E3541A189F28}" type="slidenum">
              <a:rPr lang="de-DE" smtClean="0"/>
              <a:pPr algn="r"/>
              <a:t>16</a:t>
            </a:fld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C099F196-D82A-4535-99CA-6C174258DE3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0113" y="112976"/>
            <a:ext cx="1690886" cy="1690886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7AC5A8AF-7B19-F656-330B-9A2E53B8F966}"/>
              </a:ext>
            </a:extLst>
          </p:cNvPr>
          <p:cNvSpPr txBox="1"/>
          <p:nvPr/>
        </p:nvSpPr>
        <p:spPr>
          <a:xfrm>
            <a:off x="10261600" y="1803862"/>
            <a:ext cx="1697446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de-DE" sz="1600" dirty="0">
                <a:solidFill>
                  <a:srgbClr val="375674"/>
                </a:solidFill>
              </a:rPr>
              <a:t>TAGESORDNUNG</a:t>
            </a:r>
          </a:p>
          <a:p>
            <a:pPr lvl="0">
              <a:lnSpc>
                <a:spcPct val="150000"/>
              </a:lnSpc>
              <a:spcAft>
                <a:spcPts val="600"/>
              </a:spcAft>
            </a:pPr>
            <a:r>
              <a:rPr lang="de-DE" sz="1200" dirty="0">
                <a:solidFill>
                  <a:srgbClr val="375674"/>
                </a:solidFill>
              </a:rPr>
              <a:t>TOP 1 - Begrüßung</a:t>
            </a:r>
          </a:p>
          <a:p>
            <a:pPr lvl="0">
              <a:spcAft>
                <a:spcPts val="600"/>
              </a:spcAft>
            </a:pPr>
            <a:r>
              <a:rPr lang="de-DE" sz="1200" dirty="0">
                <a:solidFill>
                  <a:srgbClr val="375674"/>
                </a:solidFill>
              </a:rPr>
              <a:t>TOP 2 - Hanne und Markus stellen vor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TOP 3 - Arbeitsgruppen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PAUSE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Aktiver Start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TOP 4 - Walk &amp; Talk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TOP 5 - Aktuelles &amp; Infos hessenweit </a:t>
            </a:r>
          </a:p>
          <a:p>
            <a:pPr>
              <a:spcAft>
                <a:spcPts val="600"/>
              </a:spcAft>
            </a:pPr>
            <a:r>
              <a:rPr lang="de-DE" sz="1200" b="1" dirty="0">
                <a:solidFill>
                  <a:srgbClr val="375674"/>
                </a:solidFill>
              </a:rPr>
              <a:t>TOP 6 - Verschiedenes, Themenspeicher und Ausblick</a:t>
            </a:r>
            <a:endParaRPr lang="de-DE" sz="1200" b="1" dirty="0"/>
          </a:p>
          <a:p>
            <a:pPr>
              <a:spcAft>
                <a:spcPts val="600"/>
              </a:spcAft>
            </a:pPr>
            <a:endParaRPr lang="de-DE" sz="1200" dirty="0">
              <a:solidFill>
                <a:srgbClr val="375674"/>
              </a:solidFill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3AB2CD91-7BEB-1FD0-8B2D-853692E4DA7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0009" y="3777412"/>
            <a:ext cx="3740136" cy="2495372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2A708DA3-4459-870C-5A9F-650553F2928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71632" y="3780335"/>
            <a:ext cx="3740136" cy="2492449"/>
          </a:xfrm>
          <a:prstGeom prst="rect">
            <a:avLst/>
          </a:prstGeom>
        </p:spPr>
      </p:pic>
      <p:sp>
        <p:nvSpPr>
          <p:cNvPr id="10" name="Fußzeilenplatzhalter 3">
            <a:extLst>
              <a:ext uri="{FF2B5EF4-FFF2-40B4-BE49-F238E27FC236}">
                <a16:creationId xmlns:a16="http://schemas.microsoft.com/office/drawing/2014/main" id="{F34D1BA0-8B60-A164-20C0-EC66D9AC5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990667" y="6470704"/>
            <a:ext cx="1345170" cy="274320"/>
          </a:xfrm>
        </p:spPr>
        <p:txBody>
          <a:bodyPr/>
          <a:lstStyle/>
          <a:p>
            <a:r>
              <a:rPr lang="de-DE" dirty="0"/>
              <a:t>21.05.2026 Bensheim</a:t>
            </a:r>
          </a:p>
        </p:txBody>
      </p:sp>
    </p:spTree>
    <p:extLst>
      <p:ext uri="{BB962C8B-B14F-4D97-AF65-F5344CB8AC3E}">
        <p14:creationId xmlns:p14="http://schemas.microsoft.com/office/powerpoint/2010/main" val="2239970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E64BA888-2EF4-AB66-FFE2-E7DE2B10998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493709"/>
            <a:ext cx="12192000" cy="812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>
                <a:latin typeface="Arial Narrow" panose="020B0606020202030204" pitchFamily="34" charset="0"/>
              </a:rPr>
              <a:t>Auf Wiedersehen!</a:t>
            </a:r>
            <a:br>
              <a:rPr lang="de-DE" dirty="0">
                <a:latin typeface="Arial Narrow" panose="020B0606020202030204" pitchFamily="34" charset="0"/>
              </a:rPr>
            </a:br>
            <a:r>
              <a:rPr lang="de-DE" sz="2000" dirty="0">
                <a:latin typeface="Arial Narrow" panose="020B0606020202030204" pitchFamily="34" charset="0"/>
              </a:rPr>
              <a:t>Euch allen Eine Schöne Zeit </a:t>
            </a:r>
            <a:br>
              <a:rPr lang="de-DE" sz="2000" dirty="0">
                <a:latin typeface="Arial Narrow" panose="020B0606020202030204" pitchFamily="34" charset="0"/>
              </a:rPr>
            </a:br>
            <a:r>
              <a:rPr lang="de-DE" sz="2000" dirty="0">
                <a:latin typeface="Arial Narrow" panose="020B0606020202030204" pitchFamily="34" charset="0"/>
              </a:rPr>
              <a:t>und bis auf bald!</a:t>
            </a:r>
            <a:endParaRPr lang="de-DE" dirty="0">
              <a:latin typeface="Arial Narrow" panose="020B0606020202030204" pitchFamily="34" charset="0"/>
            </a:endParaRPr>
          </a:p>
        </p:txBody>
      </p:sp>
      <p:sp>
        <p:nvSpPr>
          <p:cNvPr id="7" name="Untertitel 6">
            <a:extLst>
              <a:ext uri="{FF2B5EF4-FFF2-40B4-BE49-F238E27FC236}">
                <a16:creationId xmlns:a16="http://schemas.microsoft.com/office/drawing/2014/main" id="{D68DD712-E559-41F9-B33E-528E430FDF1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Nächste LAG-Sitzung:</a:t>
            </a:r>
          </a:p>
          <a:p>
            <a:r>
              <a:rPr lang="de-DE" dirty="0">
                <a:sym typeface="Wingdings" panose="05000000000000000000" pitchFamily="2" charset="2"/>
              </a:rPr>
              <a:t> 17.09.2026 in Heisterberg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50958F62-C9AB-4B8F-8B30-E3541A189F28}" type="slidenum">
              <a:rPr lang="de-DE" smtClean="0"/>
              <a:pPr algn="r"/>
              <a:t>17</a:t>
            </a:fld>
            <a:endParaRPr lang="de-DE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910FA91C-DADB-43A3-B9D1-536C246E914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6497" y="177113"/>
            <a:ext cx="4099006" cy="4099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500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1381" y="236855"/>
            <a:ext cx="9720072" cy="1325562"/>
          </a:xfrm>
        </p:spPr>
        <p:txBody>
          <a:bodyPr/>
          <a:lstStyle/>
          <a:p>
            <a:r>
              <a:rPr lang="de-DE" dirty="0">
                <a:latin typeface="Arial Narrow" panose="020B0606020202030204" pitchFamily="34" charset="0"/>
              </a:rPr>
              <a:t>Tagesordnung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190446" y="1354125"/>
            <a:ext cx="10877909" cy="5305467"/>
          </a:xfrm>
        </p:spPr>
        <p:txBody>
          <a:bodyPr numCol="3" spcCol="180000"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de-DE" sz="1400" i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de-DE" sz="1400" i="1" dirty="0"/>
              <a:t>10:00 Uhr Start</a:t>
            </a:r>
            <a:br>
              <a:rPr lang="de-DE" sz="1400" dirty="0"/>
            </a:br>
            <a:r>
              <a:rPr lang="de-DE" sz="1400" b="1" u="sng" dirty="0"/>
              <a:t>TOP 1 - Begrüßung</a:t>
            </a:r>
            <a:endParaRPr lang="de-DE" sz="1400" b="1" dirty="0"/>
          </a:p>
          <a:p>
            <a:pPr fontAlgn="base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de-DE" sz="1400" dirty="0"/>
              <a:t>Festlegung der Tagesordnung</a:t>
            </a:r>
          </a:p>
          <a:p>
            <a:pPr fontAlgn="base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de-DE" sz="1400" dirty="0"/>
              <a:t>Protokoll vom 18.02.2026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de-DE" sz="1400" b="1" u="sng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de-DE" sz="1400" i="1" dirty="0"/>
              <a:t>10:30 Uhr</a:t>
            </a:r>
            <a:br>
              <a:rPr lang="de-DE" sz="1400" i="1" dirty="0"/>
            </a:br>
            <a:r>
              <a:rPr lang="de-DE" sz="1400" b="1" u="sng" dirty="0"/>
              <a:t>TOP 2 – Hanne </a:t>
            </a:r>
            <a:r>
              <a:rPr lang="de-DE" sz="1400" b="1" u="sng" dirty="0" err="1"/>
              <a:t>Kleinemas</a:t>
            </a:r>
            <a:r>
              <a:rPr lang="de-DE" sz="1400" b="1" u="sng" dirty="0"/>
              <a:t> und Markus van den Boom stellen vor:</a:t>
            </a:r>
            <a:endParaRPr lang="de-DE" sz="1400" u="sng" dirty="0"/>
          </a:p>
          <a:p>
            <a:pPr lvl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de-DE" sz="1400" dirty="0"/>
              <a:t> Teilhabe und Beteiligung von Kindern und Jugendlichen in Bensheim</a:t>
            </a:r>
            <a:endParaRPr lang="de-DE" sz="1400" i="1" dirty="0"/>
          </a:p>
          <a:p>
            <a:pPr marL="0" indent="0" fontAlgn="base">
              <a:lnSpc>
                <a:spcPct val="100000"/>
              </a:lnSpc>
              <a:spcBef>
                <a:spcPts val="0"/>
              </a:spcBef>
              <a:buNone/>
            </a:pPr>
            <a:endParaRPr lang="de-DE" sz="1400" i="1" dirty="0"/>
          </a:p>
          <a:p>
            <a:pPr marL="0" indent="0" fontAlgn="base">
              <a:lnSpc>
                <a:spcPct val="100000"/>
              </a:lnSpc>
              <a:spcBef>
                <a:spcPts val="0"/>
              </a:spcBef>
              <a:buNone/>
            </a:pPr>
            <a:r>
              <a:rPr lang="de-DE" sz="1400" i="1" dirty="0"/>
              <a:t>11:00 Uhr</a:t>
            </a:r>
          </a:p>
          <a:p>
            <a:pPr marL="0" indent="0" fontAlgn="base">
              <a:lnSpc>
                <a:spcPct val="100000"/>
              </a:lnSpc>
              <a:spcBef>
                <a:spcPts val="0"/>
              </a:spcBef>
              <a:buNone/>
            </a:pPr>
            <a:r>
              <a:rPr lang="de-DE" sz="1400" b="1" u="sng" dirty="0"/>
              <a:t>TOP 3 - Arbeitsgruppen</a:t>
            </a:r>
          </a:p>
          <a:p>
            <a:pPr marL="91440" lvl="1" indent="-9144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r>
              <a:rPr lang="de-DE" sz="1400" dirty="0"/>
              <a:t>Wahlverfahren (Fritzi, Thorsten)</a:t>
            </a:r>
          </a:p>
          <a:p>
            <a:pPr marL="91440" lvl="1" indent="-9144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r>
              <a:rPr lang="de-DE" sz="1400" dirty="0"/>
              <a:t>Planspiele (Pablo, Max F.)</a:t>
            </a:r>
          </a:p>
          <a:p>
            <a:pPr marL="91440" lvl="1" indent="-9144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r>
              <a:rPr lang="de-DE" sz="1400" dirty="0"/>
              <a:t>Toolbox für die Jugendkonferenzen (Friederike)</a:t>
            </a:r>
          </a:p>
          <a:p>
            <a:pPr marL="91440" lvl="1" indent="-9144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r>
              <a:rPr lang="de-DE" sz="1400" dirty="0"/>
              <a:t>In Kontakt mit Jugendlichen (Markus)</a:t>
            </a:r>
          </a:p>
          <a:p>
            <a:pPr marL="91440" lvl="1" indent="-9144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r>
              <a:rPr lang="de-DE" sz="1400" dirty="0"/>
              <a:t>Überraschungstisch (Manuel) </a:t>
            </a:r>
          </a:p>
          <a:p>
            <a:pPr marL="0" indent="0" fontAlgn="base">
              <a:lnSpc>
                <a:spcPct val="100000"/>
              </a:lnSpc>
              <a:spcBef>
                <a:spcPts val="0"/>
              </a:spcBef>
              <a:buNone/>
            </a:pPr>
            <a:endParaRPr lang="de-DE" sz="1400" b="1" u="sng" dirty="0"/>
          </a:p>
          <a:p>
            <a:pPr marL="0" indent="0" fontAlgn="base">
              <a:lnSpc>
                <a:spcPct val="100000"/>
              </a:lnSpc>
              <a:spcBef>
                <a:spcPts val="0"/>
              </a:spcBef>
              <a:buNone/>
            </a:pPr>
            <a:r>
              <a:rPr lang="de-DE" sz="1400" i="1" dirty="0"/>
              <a:t>12:30 Uhr </a:t>
            </a:r>
            <a:r>
              <a:rPr lang="de-DE" sz="1400" b="1" dirty="0"/>
              <a:t>Mittagspause</a:t>
            </a:r>
          </a:p>
          <a:p>
            <a:pPr marL="0" indent="0" fontAlgn="base">
              <a:lnSpc>
                <a:spcPct val="100000"/>
              </a:lnSpc>
              <a:spcBef>
                <a:spcPts val="0"/>
              </a:spcBef>
              <a:buNone/>
            </a:pPr>
            <a:endParaRPr lang="de-DE" sz="1400" b="1" dirty="0"/>
          </a:p>
          <a:p>
            <a:pPr marL="0" indent="0" fontAlgn="base">
              <a:lnSpc>
                <a:spcPct val="100000"/>
              </a:lnSpc>
              <a:spcBef>
                <a:spcPts val="0"/>
              </a:spcBef>
              <a:buNone/>
            </a:pPr>
            <a:r>
              <a:rPr lang="de-DE" sz="1400" i="1" dirty="0"/>
              <a:t>13:30 Uhr </a:t>
            </a:r>
            <a:r>
              <a:rPr lang="de-DE" sz="1400" b="1" dirty="0"/>
              <a:t>Aktiver Start</a:t>
            </a:r>
          </a:p>
          <a:p>
            <a:pPr marL="0" indent="0" fontAlgn="base">
              <a:lnSpc>
                <a:spcPct val="100000"/>
              </a:lnSpc>
              <a:spcBef>
                <a:spcPts val="0"/>
              </a:spcBef>
              <a:buNone/>
            </a:pPr>
            <a:endParaRPr lang="de-DE" sz="800" dirty="0"/>
          </a:p>
          <a:p>
            <a:pPr marL="0" indent="0" fontAlgn="base">
              <a:lnSpc>
                <a:spcPct val="100000"/>
              </a:lnSpc>
              <a:spcBef>
                <a:spcPts val="0"/>
              </a:spcBef>
              <a:buNone/>
            </a:pPr>
            <a:r>
              <a:rPr lang="de-DE" sz="1400" i="1" dirty="0"/>
              <a:t>13:45 Uhr </a:t>
            </a:r>
          </a:p>
          <a:p>
            <a:pPr marL="0" indent="0" fontAlgn="base">
              <a:lnSpc>
                <a:spcPct val="100000"/>
              </a:lnSpc>
              <a:spcBef>
                <a:spcPts val="0"/>
              </a:spcBef>
              <a:buNone/>
            </a:pPr>
            <a:r>
              <a:rPr lang="de-DE" sz="1400" b="1" u="sng" dirty="0"/>
              <a:t> TOP 4 – Walk und Talk mit den </a:t>
            </a:r>
            <a:r>
              <a:rPr lang="de-DE" sz="1400" b="1" u="sng" dirty="0" err="1"/>
              <a:t>Themenpat</a:t>
            </a:r>
            <a:r>
              <a:rPr lang="de-DE" sz="1400" b="1" u="sng" dirty="0"/>
              <a:t>*innen – Ergebnisse und Aufträge</a:t>
            </a:r>
          </a:p>
          <a:p>
            <a:pPr marL="0" indent="0" fontAlgn="base">
              <a:lnSpc>
                <a:spcPct val="100000"/>
              </a:lnSpc>
              <a:spcBef>
                <a:spcPts val="0"/>
              </a:spcBef>
              <a:buNone/>
            </a:pPr>
            <a:endParaRPr lang="de-DE" sz="1400" b="1" u="sng" dirty="0"/>
          </a:p>
          <a:p>
            <a:pPr marL="0" indent="0" fontAlgn="base">
              <a:lnSpc>
                <a:spcPct val="100000"/>
              </a:lnSpc>
              <a:spcBef>
                <a:spcPts val="0"/>
              </a:spcBef>
              <a:buNone/>
            </a:pPr>
            <a:r>
              <a:rPr lang="de-DE" sz="1400" b="1" u="sng" dirty="0"/>
              <a:t>TOP 5 – Aktuelles &amp; Infos hessenweit</a:t>
            </a:r>
          </a:p>
          <a:p>
            <a:pPr marL="91440" lvl="1" indent="-9144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r>
              <a:rPr lang="de-DE" sz="1400" dirty="0"/>
              <a:t>von Daria </a:t>
            </a:r>
            <a:r>
              <a:rPr lang="de-DE" sz="1400" dirty="0" err="1"/>
              <a:t>Pilka</a:t>
            </a:r>
            <a:r>
              <a:rPr lang="de-DE" sz="1400" dirty="0"/>
              <a:t>/Daniela </a:t>
            </a:r>
            <a:r>
              <a:rPr lang="de-DE" sz="1400" dirty="0" err="1"/>
              <a:t>Karlowski</a:t>
            </a:r>
            <a:r>
              <a:rPr lang="de-DE" sz="1400" dirty="0"/>
              <a:t> aus dem Hessischen Ministerium für Arbeit, Integration, Jugend und Soziales (leider verhindert - JFMK)</a:t>
            </a:r>
          </a:p>
          <a:p>
            <a:pPr marL="91440" lvl="1" indent="-9144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r>
              <a:rPr lang="de-DE" sz="1400" dirty="0"/>
              <a:t>von Miriam </a:t>
            </a:r>
            <a:r>
              <a:rPr lang="de-DE" sz="1400" dirty="0" err="1"/>
              <a:t>Zeleke</a:t>
            </a:r>
            <a:r>
              <a:rPr lang="de-DE" sz="1400" dirty="0"/>
              <a:t> - Landesbeauftragte für Beteiligung und Förderung von Kindern und Jugendlichen (leider verhindert - JFMK)</a:t>
            </a:r>
          </a:p>
          <a:p>
            <a:pPr marL="91440" lvl="1" indent="-9144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r>
              <a:rPr lang="de-DE" sz="1400" dirty="0"/>
              <a:t>von Lena </a:t>
            </a:r>
            <a:r>
              <a:rPr lang="de-DE" sz="1400" dirty="0" err="1"/>
              <a:t>Luckenbach</a:t>
            </a:r>
            <a:r>
              <a:rPr lang="de-DE" sz="1400" dirty="0"/>
              <a:t> von der Hessischen Landeszentrale für politische Bildung (leider verhindert)</a:t>
            </a:r>
          </a:p>
          <a:p>
            <a:pPr marL="91440" lvl="1" indent="-9144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r>
              <a:rPr lang="de-DE" sz="1400" dirty="0"/>
              <a:t>von Kristof Schütt und Lucile Souquet von der Kommunalen Beratungsstelle „</a:t>
            </a:r>
            <a:r>
              <a:rPr lang="de-DE" sz="1400" dirty="0" err="1"/>
              <a:t>be</a:t>
            </a:r>
            <a:r>
              <a:rPr lang="de-DE" sz="1400" dirty="0"/>
              <a:t> </a:t>
            </a:r>
            <a:r>
              <a:rPr lang="de-DE" sz="1400" dirty="0" err="1"/>
              <a:t>part</a:t>
            </a:r>
            <a:r>
              <a:rPr lang="de-DE" sz="1400" dirty="0"/>
              <a:t>“ </a:t>
            </a:r>
          </a:p>
          <a:p>
            <a:pPr marL="91440" lvl="1" indent="-9144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r>
              <a:rPr lang="de-DE" sz="1400" dirty="0"/>
              <a:t>von Nora Schweisfurth für den hessischen Jugendring für den HOP</a:t>
            </a:r>
          </a:p>
          <a:p>
            <a:pPr marL="91440" lvl="1" indent="-9144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r>
              <a:rPr lang="de-DE" sz="1400" dirty="0"/>
              <a:t>aus dem AK Jugendarbeit, Jugendbildung, Jugendsozialarbeit und Jugendschutz und seinen Regionalgruppen</a:t>
            </a:r>
          </a:p>
          <a:p>
            <a:pPr marL="91440" lvl="1" indent="-9144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endParaRPr lang="de-DE" sz="1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de-DE" sz="1400" i="1" dirty="0"/>
              <a:t>15:15 Uhr </a:t>
            </a:r>
            <a:br>
              <a:rPr lang="de-DE" sz="1400" dirty="0"/>
            </a:br>
            <a:r>
              <a:rPr lang="de-DE" sz="1400" b="1" u="sng" dirty="0"/>
              <a:t>TOP 6 – Verschiedenes, Themenspeicher und Ausblick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de-DE" sz="1400" dirty="0"/>
              <a:t>Themenspeicher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de-DE" sz="1400" dirty="0"/>
              <a:t>Termine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de-DE" sz="1400" dirty="0"/>
              <a:t> Nächste Treffen: Do, 17.09.2026 in Präsenz in der Bildungsstätte/Jugendfreizeitheim Heisterberg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de-DE" sz="1400" dirty="0"/>
              <a:t>Koordinierungsgruppe trifft sich zur Vorbereitung am Mittwoch, 19.08.2026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de-DE" sz="1400" dirty="0"/>
          </a:p>
          <a:p>
            <a:pPr lv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de-DE" sz="1400" dirty="0"/>
          </a:p>
          <a:p>
            <a:pPr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de-DE" sz="1400" b="1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br>
              <a:rPr lang="de-DE" sz="1400" dirty="0"/>
            </a:br>
            <a:endParaRPr lang="de-DE" sz="140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9990667" y="6470704"/>
            <a:ext cx="1345170" cy="274320"/>
          </a:xfrm>
        </p:spPr>
        <p:txBody>
          <a:bodyPr/>
          <a:lstStyle/>
          <a:p>
            <a:r>
              <a:rPr lang="de-DE" dirty="0"/>
              <a:t>21.05.2026 Bensheim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11488188" y="6470704"/>
            <a:ext cx="322811" cy="274320"/>
          </a:xfrm>
        </p:spPr>
        <p:txBody>
          <a:bodyPr/>
          <a:lstStyle/>
          <a:p>
            <a:pPr algn="r"/>
            <a:fld id="{50958F62-C9AB-4B8F-8B30-E3541A189F28}" type="slidenum">
              <a:rPr lang="de-DE" smtClean="0"/>
              <a:pPr algn="r"/>
              <a:t>2</a:t>
            </a:fld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C099F196-D82A-4535-99CA-6C174258DE3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0113" y="54193"/>
            <a:ext cx="1690886" cy="1690886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C099F196-D82A-4535-99CA-6C174258DE3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5739788"/>
            <a:ext cx="1118212" cy="1118212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B9F9D895-A277-4F8A-E0A6-1104E64C517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6429" y="4659902"/>
            <a:ext cx="2443164" cy="1628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188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4000" dirty="0">
                <a:latin typeface="Arial Narrow" panose="020B0606020202030204" pitchFamily="34" charset="0"/>
              </a:rPr>
              <a:t>Begrüßung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024128" y="1699404"/>
            <a:ext cx="9095985" cy="4609956"/>
          </a:xfrm>
        </p:spPr>
        <p:txBody>
          <a:bodyPr numCol="1" spcCol="180000">
            <a:noAutofit/>
          </a:bodyPr>
          <a:lstStyle/>
          <a:p>
            <a:pPr fontAlgn="base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de-DE" sz="3200" dirty="0"/>
              <a:t> Protokoll vom 18.02.2026</a:t>
            </a:r>
          </a:p>
          <a:p>
            <a:pPr fontAlgn="base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de-DE" sz="3200" dirty="0"/>
              <a:t> Festlegung der Tagesordnung</a:t>
            </a:r>
          </a:p>
          <a:p>
            <a:pPr fontAlgn="base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de-DE" sz="1200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11488188" y="6470704"/>
            <a:ext cx="322811" cy="274320"/>
          </a:xfrm>
        </p:spPr>
        <p:txBody>
          <a:bodyPr/>
          <a:lstStyle/>
          <a:p>
            <a:pPr algn="r"/>
            <a:fld id="{50958F62-C9AB-4B8F-8B30-E3541A189F28}" type="slidenum">
              <a:rPr lang="de-DE" smtClean="0"/>
              <a:pPr algn="r"/>
              <a:t>3</a:t>
            </a:fld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C099F196-D82A-4535-99CA-6C174258DE3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0113" y="112976"/>
            <a:ext cx="1690886" cy="1690886"/>
          </a:xfrm>
          <a:prstGeom prst="rect">
            <a:avLst/>
          </a:prstGeom>
        </p:spPr>
      </p:pic>
      <p:pic>
        <p:nvPicPr>
          <p:cNvPr id="2052" name="Picture 4" descr="Herzlich Willkommen, Kreide, Schultafel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1385" y="3584448"/>
            <a:ext cx="3982914" cy="2654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46FB1ABE-1F79-BD9C-84BF-6F62870E2D68}"/>
              </a:ext>
            </a:extLst>
          </p:cNvPr>
          <p:cNvSpPr txBox="1"/>
          <p:nvPr/>
        </p:nvSpPr>
        <p:spPr>
          <a:xfrm>
            <a:off x="10261600" y="1803862"/>
            <a:ext cx="1697446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de-DE" sz="1600" dirty="0">
                <a:solidFill>
                  <a:srgbClr val="375674"/>
                </a:solidFill>
              </a:rPr>
              <a:t>TAGESORDNUNG</a:t>
            </a:r>
          </a:p>
          <a:p>
            <a:pPr lvl="0">
              <a:lnSpc>
                <a:spcPct val="150000"/>
              </a:lnSpc>
              <a:spcAft>
                <a:spcPts val="600"/>
              </a:spcAft>
            </a:pPr>
            <a:r>
              <a:rPr lang="de-DE" sz="1200" b="1" dirty="0">
                <a:solidFill>
                  <a:srgbClr val="375674"/>
                </a:solidFill>
              </a:rPr>
              <a:t>TOP 1 - Begrüßung</a:t>
            </a:r>
          </a:p>
          <a:p>
            <a:pPr lvl="0">
              <a:spcAft>
                <a:spcPts val="600"/>
              </a:spcAft>
            </a:pPr>
            <a:r>
              <a:rPr lang="de-DE" sz="1200" dirty="0">
                <a:solidFill>
                  <a:srgbClr val="375674"/>
                </a:solidFill>
              </a:rPr>
              <a:t>TOP 2 - Hanne und Markus stellen vor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TOP 3 - Arbeitsgruppen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PAUSE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Aktiver Start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TOP 4 - Walk &amp; Talk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TOP 5 - Aktuelles &amp; Infos hessenweit </a:t>
            </a:r>
          </a:p>
          <a:p>
            <a:pPr>
              <a:spcAft>
                <a:spcPts val="600"/>
              </a:spcAft>
            </a:pPr>
            <a:r>
              <a:rPr lang="de-DE" sz="1200" dirty="0">
                <a:solidFill>
                  <a:srgbClr val="375674"/>
                </a:solidFill>
              </a:rPr>
              <a:t>TOP 6 - Verschiedenes, Themenspeicher und Ausblick</a:t>
            </a:r>
            <a:endParaRPr lang="de-DE" sz="1200" dirty="0"/>
          </a:p>
          <a:p>
            <a:pPr>
              <a:spcAft>
                <a:spcPts val="600"/>
              </a:spcAft>
            </a:pPr>
            <a:endParaRPr lang="de-DE" sz="1200" dirty="0">
              <a:solidFill>
                <a:srgbClr val="375674"/>
              </a:solidFill>
            </a:endParaRPr>
          </a:p>
        </p:txBody>
      </p:sp>
      <p:pic>
        <p:nvPicPr>
          <p:cNvPr id="1026" name="Picture 2" descr="Dock, Fuß, Schuhwerk, Steg, Matte">
            <a:extLst>
              <a:ext uri="{FF2B5EF4-FFF2-40B4-BE49-F238E27FC236}">
                <a16:creationId xmlns:a16="http://schemas.microsoft.com/office/drawing/2014/main" id="{E4BC864A-BC09-36AC-5A84-D3031124F0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35786" y="3584448"/>
            <a:ext cx="4718649" cy="2654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Kaffee, Tasse, Cappuccino, Latté">
            <a:extLst>
              <a:ext uri="{FF2B5EF4-FFF2-40B4-BE49-F238E27FC236}">
                <a16:creationId xmlns:a16="http://schemas.microsoft.com/office/drawing/2014/main" id="{F59179CD-38CB-0313-5A6F-85EB997F37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05954" y="473496"/>
            <a:ext cx="3674853" cy="2451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Fußzeilenplatzhalter 3">
            <a:extLst>
              <a:ext uri="{FF2B5EF4-FFF2-40B4-BE49-F238E27FC236}">
                <a16:creationId xmlns:a16="http://schemas.microsoft.com/office/drawing/2014/main" id="{47B83262-0986-590E-7810-017DFFC1C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990667" y="6470704"/>
            <a:ext cx="1345170" cy="274320"/>
          </a:xfrm>
        </p:spPr>
        <p:txBody>
          <a:bodyPr/>
          <a:lstStyle/>
          <a:p>
            <a:r>
              <a:rPr lang="de-DE" dirty="0"/>
              <a:t>21.05.2026 Bensheim</a:t>
            </a:r>
          </a:p>
        </p:txBody>
      </p:sp>
    </p:spTree>
    <p:extLst>
      <p:ext uri="{BB962C8B-B14F-4D97-AF65-F5344CB8AC3E}">
        <p14:creationId xmlns:p14="http://schemas.microsoft.com/office/powerpoint/2010/main" val="2723810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095985" cy="1499616"/>
          </a:xfrm>
        </p:spPr>
        <p:txBody>
          <a:bodyPr>
            <a:noAutofit/>
          </a:bodyPr>
          <a:lstStyle/>
          <a:p>
            <a:r>
              <a:rPr lang="de-DE" sz="4000" dirty="0"/>
              <a:t>Hanne </a:t>
            </a:r>
            <a:r>
              <a:rPr lang="de-DE" sz="4000" dirty="0" err="1"/>
              <a:t>Kleinemas</a:t>
            </a:r>
            <a:r>
              <a:rPr lang="de-DE" sz="4000" dirty="0"/>
              <a:t> und Markus van den Boom stellen vor:</a:t>
            </a:r>
            <a:endParaRPr lang="de-DE" sz="4000" dirty="0">
              <a:latin typeface="Arial Narrow" panose="020B0606020202030204" pitchFamily="34" charset="0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024130" y="2084832"/>
            <a:ext cx="8663334" cy="4224528"/>
          </a:xfrm>
        </p:spPr>
        <p:txBody>
          <a:bodyPr numCol="1" spcCol="180000"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de-DE" sz="3200" dirty="0"/>
              <a:t> Teilhabe und Beteiligung von Kindern und Jugendlichen in Bensheim</a:t>
            </a:r>
            <a:endParaRPr lang="de-DE" sz="3200" i="1" dirty="0"/>
          </a:p>
          <a:p>
            <a:pPr lvl="0">
              <a:buFont typeface="Arial" panose="020B0604020202020204" pitchFamily="34" charset="0"/>
              <a:buChar char="•"/>
            </a:pPr>
            <a:endParaRPr lang="de-DE" sz="3200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11488188" y="6470704"/>
            <a:ext cx="322811" cy="274320"/>
          </a:xfrm>
        </p:spPr>
        <p:txBody>
          <a:bodyPr/>
          <a:lstStyle/>
          <a:p>
            <a:pPr algn="r"/>
            <a:fld id="{50958F62-C9AB-4B8F-8B30-E3541A189F28}" type="slidenum">
              <a:rPr lang="de-DE" smtClean="0"/>
              <a:pPr algn="r"/>
              <a:t>4</a:t>
            </a:fld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C099F196-D82A-4535-99CA-6C174258DE3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0113" y="112976"/>
            <a:ext cx="1690886" cy="1690886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414AD2A6-3740-2EBE-B002-06925D3F733F}"/>
              </a:ext>
            </a:extLst>
          </p:cNvPr>
          <p:cNvSpPr txBox="1"/>
          <p:nvPr/>
        </p:nvSpPr>
        <p:spPr>
          <a:xfrm>
            <a:off x="10261600" y="1803862"/>
            <a:ext cx="1697446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de-DE" sz="1600" dirty="0">
                <a:solidFill>
                  <a:srgbClr val="375674"/>
                </a:solidFill>
              </a:rPr>
              <a:t>TAGESORDNUNG</a:t>
            </a:r>
          </a:p>
          <a:p>
            <a:pPr lvl="0">
              <a:lnSpc>
                <a:spcPct val="150000"/>
              </a:lnSpc>
              <a:spcAft>
                <a:spcPts val="600"/>
              </a:spcAft>
            </a:pPr>
            <a:r>
              <a:rPr lang="de-DE" sz="1200" dirty="0">
                <a:solidFill>
                  <a:srgbClr val="375674"/>
                </a:solidFill>
              </a:rPr>
              <a:t>TOP 1 - Begrüßung</a:t>
            </a:r>
          </a:p>
          <a:p>
            <a:pPr lvl="0">
              <a:spcAft>
                <a:spcPts val="600"/>
              </a:spcAft>
            </a:pPr>
            <a:r>
              <a:rPr lang="de-DE" sz="1200" b="1" dirty="0">
                <a:solidFill>
                  <a:srgbClr val="375674"/>
                </a:solidFill>
              </a:rPr>
              <a:t>TOP 2 - Hanne und Markus stellen vor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TOP 3 - Arbeitsgruppen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PAUSE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Aktiver Start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TOP 4 - Walk &amp; Talk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TOP 5 - Aktuelles &amp; Infos hessenweit </a:t>
            </a:r>
          </a:p>
          <a:p>
            <a:pPr>
              <a:spcAft>
                <a:spcPts val="600"/>
              </a:spcAft>
            </a:pPr>
            <a:r>
              <a:rPr lang="de-DE" sz="1200" dirty="0">
                <a:solidFill>
                  <a:srgbClr val="375674"/>
                </a:solidFill>
              </a:rPr>
              <a:t>TOP 6 - Verschiedenes, Themenspeicher und Ausblick</a:t>
            </a:r>
            <a:endParaRPr lang="de-DE" sz="1200" dirty="0"/>
          </a:p>
          <a:p>
            <a:pPr>
              <a:spcAft>
                <a:spcPts val="600"/>
              </a:spcAft>
            </a:pPr>
            <a:endParaRPr lang="de-DE" sz="1200" dirty="0">
              <a:solidFill>
                <a:srgbClr val="375674"/>
              </a:solidFill>
            </a:endParaRPr>
          </a:p>
        </p:txBody>
      </p:sp>
      <p:sp>
        <p:nvSpPr>
          <p:cNvPr id="11" name="AutoShape 6" descr="Markus van den Boom im Jugendtreff.">
            <a:extLst>
              <a:ext uri="{FF2B5EF4-FFF2-40B4-BE49-F238E27FC236}">
                <a16:creationId xmlns:a16="http://schemas.microsoft.com/office/drawing/2014/main" id="{84DC8D2D-4462-2D12-7985-000FA3B0198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pic>
        <p:nvPicPr>
          <p:cNvPr id="1032" name="Picture 8" descr="Home - Stadt Bensheim">
            <a:extLst>
              <a:ext uri="{FF2B5EF4-FFF2-40B4-BE49-F238E27FC236}">
                <a16:creationId xmlns:a16="http://schemas.microsoft.com/office/drawing/2014/main" id="{8CC50DC6-E765-1D7E-5BE2-5EDD174C0B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08946" y="2838918"/>
            <a:ext cx="5205663" cy="347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Fußzeilenplatzhalter 3">
            <a:extLst>
              <a:ext uri="{FF2B5EF4-FFF2-40B4-BE49-F238E27FC236}">
                <a16:creationId xmlns:a16="http://schemas.microsoft.com/office/drawing/2014/main" id="{8AFDADE0-D629-2FC5-C3D4-0E08D9BC9E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990667" y="6470704"/>
            <a:ext cx="1345170" cy="274320"/>
          </a:xfrm>
        </p:spPr>
        <p:txBody>
          <a:bodyPr/>
          <a:lstStyle/>
          <a:p>
            <a:r>
              <a:rPr lang="de-DE" dirty="0"/>
              <a:t>21.05.2026 Bensheim</a:t>
            </a:r>
          </a:p>
        </p:txBody>
      </p:sp>
    </p:spTree>
    <p:extLst>
      <p:ext uri="{BB962C8B-B14F-4D97-AF65-F5344CB8AC3E}">
        <p14:creationId xmlns:p14="http://schemas.microsoft.com/office/powerpoint/2010/main" val="73254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095985" cy="1499616"/>
          </a:xfrm>
        </p:spPr>
        <p:txBody>
          <a:bodyPr>
            <a:noAutofit/>
          </a:bodyPr>
          <a:lstStyle/>
          <a:p>
            <a:pPr fontAlgn="base">
              <a:lnSpc>
                <a:spcPct val="100000"/>
              </a:lnSpc>
              <a:spcBef>
                <a:spcPts val="0"/>
              </a:spcBef>
            </a:pPr>
            <a:r>
              <a:rPr lang="de-DE" sz="4000" dirty="0"/>
              <a:t>Arbeitsgruppen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024130" y="2084832"/>
            <a:ext cx="8663334" cy="4224528"/>
          </a:xfrm>
        </p:spPr>
        <p:txBody>
          <a:bodyPr numCol="1" spcCol="180000">
            <a:noAutofit/>
          </a:bodyPr>
          <a:lstStyle/>
          <a:p>
            <a:pPr marL="91440" lvl="1" indent="-9144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r>
              <a:rPr lang="de-DE" sz="3200" dirty="0"/>
              <a:t> </a:t>
            </a:r>
            <a:r>
              <a:rPr lang="de-DE" sz="3200" dirty="0" err="1"/>
              <a:t>Themenpat</a:t>
            </a:r>
            <a:r>
              <a:rPr lang="de-DE" sz="3200" dirty="0"/>
              <a:t>*innen stellen die konkreten Arbeitsaufträge,   2 x 45 Min, Verteilung</a:t>
            </a:r>
          </a:p>
          <a:p>
            <a:pPr marL="91440" lvl="1" indent="-9144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endParaRPr lang="de-DE" sz="3200" dirty="0"/>
          </a:p>
          <a:p>
            <a:pPr marL="91440" lvl="1" indent="-9144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r>
              <a:rPr lang="de-DE" sz="3200" dirty="0"/>
              <a:t> Wahlverfahren (Fritzi, Thorsten)</a:t>
            </a:r>
          </a:p>
          <a:p>
            <a:pPr marL="91440" lvl="1" indent="-9144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r>
              <a:rPr lang="de-DE" sz="3200" dirty="0"/>
              <a:t> Toolbox für die Jugendkonferenzen (Friederike)</a:t>
            </a:r>
          </a:p>
          <a:p>
            <a:pPr marL="91440" lvl="1" indent="-9144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r>
              <a:rPr lang="de-DE" sz="3200" dirty="0"/>
              <a:t> Planspiele (Pablo, Max F.)</a:t>
            </a:r>
          </a:p>
          <a:p>
            <a:pPr marL="91440" lvl="1" indent="-9144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r>
              <a:rPr lang="de-DE" sz="3200" dirty="0"/>
              <a:t> In Kontakt mit Jugendlichen (Markus)</a:t>
            </a:r>
          </a:p>
          <a:p>
            <a:pPr marL="91440" lvl="1" indent="-9144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r>
              <a:rPr lang="de-DE" sz="3200" dirty="0"/>
              <a:t> Überraschungstisch (Manuel) </a:t>
            </a:r>
          </a:p>
          <a:p>
            <a:pPr lvl="0">
              <a:buFont typeface="Arial" panose="020B0604020202020204" pitchFamily="34" charset="0"/>
              <a:buChar char="•"/>
            </a:pPr>
            <a:endParaRPr lang="de-DE" sz="3200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11488188" y="6470704"/>
            <a:ext cx="322811" cy="274320"/>
          </a:xfrm>
        </p:spPr>
        <p:txBody>
          <a:bodyPr/>
          <a:lstStyle/>
          <a:p>
            <a:pPr algn="r"/>
            <a:fld id="{50958F62-C9AB-4B8F-8B30-E3541A189F28}" type="slidenum">
              <a:rPr lang="de-DE" smtClean="0"/>
              <a:pPr algn="r"/>
              <a:t>5</a:t>
            </a:fld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C099F196-D82A-4535-99CA-6C174258DE3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0113" y="112976"/>
            <a:ext cx="1690886" cy="1690886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414AD2A6-3740-2EBE-B002-06925D3F733F}"/>
              </a:ext>
            </a:extLst>
          </p:cNvPr>
          <p:cNvSpPr txBox="1"/>
          <p:nvPr/>
        </p:nvSpPr>
        <p:spPr>
          <a:xfrm>
            <a:off x="10261600" y="1803862"/>
            <a:ext cx="1697446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de-DE" sz="1600" dirty="0">
                <a:solidFill>
                  <a:srgbClr val="375674"/>
                </a:solidFill>
              </a:rPr>
              <a:t>TAGESORDNUNG</a:t>
            </a:r>
          </a:p>
          <a:p>
            <a:pPr lvl="0">
              <a:lnSpc>
                <a:spcPct val="150000"/>
              </a:lnSpc>
              <a:spcAft>
                <a:spcPts val="600"/>
              </a:spcAft>
            </a:pPr>
            <a:r>
              <a:rPr lang="de-DE" sz="1200" dirty="0">
                <a:solidFill>
                  <a:srgbClr val="375674"/>
                </a:solidFill>
              </a:rPr>
              <a:t>TOP 1 - Begrüßung</a:t>
            </a:r>
          </a:p>
          <a:p>
            <a:pPr lvl="0">
              <a:spcAft>
                <a:spcPts val="600"/>
              </a:spcAft>
            </a:pPr>
            <a:r>
              <a:rPr lang="de-DE" sz="1200" dirty="0">
                <a:solidFill>
                  <a:srgbClr val="375674"/>
                </a:solidFill>
              </a:rPr>
              <a:t>TOP 2 - Hanne und Markus stellen vor</a:t>
            </a:r>
          </a:p>
          <a:p>
            <a:pPr>
              <a:spcAft>
                <a:spcPts val="600"/>
              </a:spcAft>
            </a:pPr>
            <a:r>
              <a:rPr lang="de-DE" sz="1200" b="1" dirty="0"/>
              <a:t>TOP 3 - Arbeitsgruppen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PAUSE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Aktiver Start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TOP 4 - Walk &amp; Talk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TOP 5 - Aktuelles &amp; Infos hessenweit </a:t>
            </a:r>
          </a:p>
          <a:p>
            <a:pPr>
              <a:spcAft>
                <a:spcPts val="600"/>
              </a:spcAft>
            </a:pPr>
            <a:r>
              <a:rPr lang="de-DE" sz="1200" dirty="0">
                <a:solidFill>
                  <a:srgbClr val="375674"/>
                </a:solidFill>
              </a:rPr>
              <a:t>TOP 6 - Verschiedenes, Themenspeicher und Ausblick</a:t>
            </a:r>
            <a:endParaRPr lang="de-DE" sz="1200" dirty="0"/>
          </a:p>
          <a:p>
            <a:pPr>
              <a:spcAft>
                <a:spcPts val="600"/>
              </a:spcAft>
            </a:pPr>
            <a:endParaRPr lang="de-DE" sz="1200" dirty="0">
              <a:solidFill>
                <a:srgbClr val="375674"/>
              </a:solidFill>
            </a:endParaRPr>
          </a:p>
        </p:txBody>
      </p:sp>
      <p:sp>
        <p:nvSpPr>
          <p:cNvPr id="11" name="AutoShape 6" descr="Markus van den Boom im Jugendtreff.">
            <a:extLst>
              <a:ext uri="{FF2B5EF4-FFF2-40B4-BE49-F238E27FC236}">
                <a16:creationId xmlns:a16="http://schemas.microsoft.com/office/drawing/2014/main" id="{84DC8D2D-4462-2D12-7985-000FA3B0198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53C08944-6F66-659D-72D8-C4DE7DFB6C3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5824" y="5394454"/>
            <a:ext cx="2196176" cy="1463546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7CC74072-5BEB-9F6A-345E-E0099F46C8D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7494" y="4931754"/>
            <a:ext cx="2568329" cy="1926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674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de-DE" sz="4000" dirty="0"/>
              <a:t>Pause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62150" y="2084832"/>
            <a:ext cx="9257964" cy="4224528"/>
          </a:xfrm>
        </p:spPr>
        <p:txBody>
          <a:bodyPr numCol="1" spcCol="180000">
            <a:noAutofit/>
          </a:bodyPr>
          <a:lstStyle/>
          <a:p>
            <a:pPr lvl="1">
              <a:buFont typeface="Arial" panose="020B0604020202020204" pitchFamily="34" charset="0"/>
              <a:buChar char="•"/>
            </a:pPr>
            <a:endParaRPr lang="de-DE" sz="2800" dirty="0"/>
          </a:p>
          <a:p>
            <a:pPr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de-DE" sz="3200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11488188" y="6470704"/>
            <a:ext cx="322811" cy="274320"/>
          </a:xfrm>
        </p:spPr>
        <p:txBody>
          <a:bodyPr/>
          <a:lstStyle/>
          <a:p>
            <a:pPr algn="r"/>
            <a:fld id="{50958F62-C9AB-4B8F-8B30-E3541A189F28}" type="slidenum">
              <a:rPr lang="de-DE" smtClean="0"/>
              <a:pPr algn="r"/>
              <a:t>6</a:t>
            </a:fld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C099F196-D82A-4535-99CA-6C174258DE3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0113" y="112976"/>
            <a:ext cx="1690886" cy="1690886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7530" y="3085233"/>
            <a:ext cx="5018470" cy="3403150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5D0AC22F-CE11-B602-2B7C-4AF17855D95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4433" y="3067554"/>
            <a:ext cx="2578881" cy="3438508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06CE0377-3E95-C7E1-F7B6-60C25538080A}"/>
              </a:ext>
            </a:extLst>
          </p:cNvPr>
          <p:cNvSpPr txBox="1"/>
          <p:nvPr/>
        </p:nvSpPr>
        <p:spPr>
          <a:xfrm>
            <a:off x="10261600" y="1803862"/>
            <a:ext cx="1697446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de-DE" sz="1600" dirty="0">
                <a:solidFill>
                  <a:srgbClr val="375674"/>
                </a:solidFill>
              </a:rPr>
              <a:t>TAGESORDNUNG</a:t>
            </a:r>
          </a:p>
          <a:p>
            <a:pPr lvl="0">
              <a:lnSpc>
                <a:spcPct val="150000"/>
              </a:lnSpc>
              <a:spcAft>
                <a:spcPts val="600"/>
              </a:spcAft>
            </a:pPr>
            <a:r>
              <a:rPr lang="de-DE" sz="1200" dirty="0">
                <a:solidFill>
                  <a:srgbClr val="375674"/>
                </a:solidFill>
              </a:rPr>
              <a:t>TOP 1 - Begrüßung</a:t>
            </a:r>
          </a:p>
          <a:p>
            <a:pPr lvl="0">
              <a:spcAft>
                <a:spcPts val="600"/>
              </a:spcAft>
            </a:pPr>
            <a:r>
              <a:rPr lang="de-DE" sz="1200" dirty="0">
                <a:solidFill>
                  <a:srgbClr val="375674"/>
                </a:solidFill>
              </a:rPr>
              <a:t>TOP 2 - Hanne und Markus stellen vor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TOP 3 - Arbeitsgruppen</a:t>
            </a:r>
          </a:p>
          <a:p>
            <a:pPr>
              <a:spcAft>
                <a:spcPts val="600"/>
              </a:spcAft>
            </a:pPr>
            <a:r>
              <a:rPr lang="de-DE" sz="1200" b="1" dirty="0"/>
              <a:t>PAUSE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Aktiver Start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TOP 4 - Walk &amp; Talk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TOP 5 - Aktuelles &amp; Infos hessenweit </a:t>
            </a:r>
          </a:p>
          <a:p>
            <a:pPr>
              <a:spcAft>
                <a:spcPts val="600"/>
              </a:spcAft>
            </a:pPr>
            <a:r>
              <a:rPr lang="de-DE" sz="1200" dirty="0">
                <a:solidFill>
                  <a:srgbClr val="375674"/>
                </a:solidFill>
              </a:rPr>
              <a:t>TOP 6 - Verschiedenes, Themenspeicher und Ausblick</a:t>
            </a:r>
            <a:endParaRPr lang="de-DE" sz="1200" dirty="0"/>
          </a:p>
          <a:p>
            <a:pPr>
              <a:spcAft>
                <a:spcPts val="600"/>
              </a:spcAft>
            </a:pPr>
            <a:endParaRPr lang="de-DE" sz="1200" dirty="0">
              <a:solidFill>
                <a:srgbClr val="375674"/>
              </a:solidFill>
            </a:endParaRP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BC2174A3-B9DB-4ED0-CB84-64485174A3B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91132" y="377230"/>
            <a:ext cx="3535396" cy="2347724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2375A78F-7D6E-F94B-9769-4AB9B74D2BD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7914" y="377230"/>
            <a:ext cx="1915171" cy="2347724"/>
          </a:xfrm>
          <a:prstGeom prst="rect">
            <a:avLst/>
          </a:prstGeom>
        </p:spPr>
      </p:pic>
      <p:sp>
        <p:nvSpPr>
          <p:cNvPr id="18" name="Fußzeilenplatzhalter 3">
            <a:extLst>
              <a:ext uri="{FF2B5EF4-FFF2-40B4-BE49-F238E27FC236}">
                <a16:creationId xmlns:a16="http://schemas.microsoft.com/office/drawing/2014/main" id="{7CCBDEDF-EDA3-A662-3318-5A8BBE93C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990667" y="6470704"/>
            <a:ext cx="1345170" cy="274320"/>
          </a:xfrm>
        </p:spPr>
        <p:txBody>
          <a:bodyPr/>
          <a:lstStyle/>
          <a:p>
            <a:r>
              <a:rPr lang="de-DE" dirty="0"/>
              <a:t>21.05.2026 Bensheim</a:t>
            </a:r>
          </a:p>
        </p:txBody>
      </p:sp>
    </p:spTree>
    <p:extLst>
      <p:ext uri="{BB962C8B-B14F-4D97-AF65-F5344CB8AC3E}">
        <p14:creationId xmlns:p14="http://schemas.microsoft.com/office/powerpoint/2010/main" val="779344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de-DE" sz="4000" dirty="0"/>
              <a:t>Aktiver Start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62150" y="2084832"/>
            <a:ext cx="9257964" cy="4224528"/>
          </a:xfrm>
        </p:spPr>
        <p:txBody>
          <a:bodyPr numCol="1" spcCol="180000">
            <a:noAutofit/>
          </a:bodyPr>
          <a:lstStyle/>
          <a:p>
            <a:pPr lvl="1">
              <a:buFont typeface="Arial" panose="020B0604020202020204" pitchFamily="34" charset="0"/>
              <a:buChar char="•"/>
            </a:pPr>
            <a:endParaRPr lang="de-DE" sz="2800" dirty="0"/>
          </a:p>
          <a:p>
            <a:pPr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de-DE" sz="3200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11488188" y="6470704"/>
            <a:ext cx="322811" cy="274320"/>
          </a:xfrm>
        </p:spPr>
        <p:txBody>
          <a:bodyPr/>
          <a:lstStyle/>
          <a:p>
            <a:pPr algn="r"/>
            <a:fld id="{50958F62-C9AB-4B8F-8B30-E3541A189F28}" type="slidenum">
              <a:rPr lang="de-DE" smtClean="0"/>
              <a:pPr algn="r"/>
              <a:t>7</a:t>
            </a:fld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C099F196-D82A-4535-99CA-6C174258DE3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0113" y="112976"/>
            <a:ext cx="1690886" cy="1690886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06CE0377-3E95-C7E1-F7B6-60C25538080A}"/>
              </a:ext>
            </a:extLst>
          </p:cNvPr>
          <p:cNvSpPr txBox="1"/>
          <p:nvPr/>
        </p:nvSpPr>
        <p:spPr>
          <a:xfrm>
            <a:off x="10261600" y="1803862"/>
            <a:ext cx="1697446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de-DE" sz="1600" dirty="0">
                <a:solidFill>
                  <a:srgbClr val="375674"/>
                </a:solidFill>
              </a:rPr>
              <a:t>TAGESORDNUNG</a:t>
            </a:r>
          </a:p>
          <a:p>
            <a:pPr lvl="0">
              <a:lnSpc>
                <a:spcPct val="150000"/>
              </a:lnSpc>
              <a:spcAft>
                <a:spcPts val="600"/>
              </a:spcAft>
            </a:pPr>
            <a:r>
              <a:rPr lang="de-DE" sz="1200" dirty="0">
                <a:solidFill>
                  <a:srgbClr val="375674"/>
                </a:solidFill>
              </a:rPr>
              <a:t>TOP 1 - Begrüßung</a:t>
            </a:r>
          </a:p>
          <a:p>
            <a:pPr lvl="0">
              <a:spcAft>
                <a:spcPts val="600"/>
              </a:spcAft>
            </a:pPr>
            <a:r>
              <a:rPr lang="de-DE" sz="1200" dirty="0">
                <a:solidFill>
                  <a:srgbClr val="375674"/>
                </a:solidFill>
              </a:rPr>
              <a:t>TOP 2 - Hanne und Markus stellen vor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TOP 3 - Arbeitsgruppen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PAUSE</a:t>
            </a:r>
          </a:p>
          <a:p>
            <a:pPr>
              <a:spcAft>
                <a:spcPts val="600"/>
              </a:spcAft>
            </a:pPr>
            <a:r>
              <a:rPr lang="de-DE" sz="1200" b="1" dirty="0"/>
              <a:t>Aktiver Start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TOP 4 - Walk &amp; Talk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TOP 5 - Aktuelles &amp; Infos hessenweit </a:t>
            </a:r>
          </a:p>
          <a:p>
            <a:pPr>
              <a:spcAft>
                <a:spcPts val="600"/>
              </a:spcAft>
            </a:pPr>
            <a:r>
              <a:rPr lang="de-DE" sz="1200" dirty="0">
                <a:solidFill>
                  <a:srgbClr val="375674"/>
                </a:solidFill>
              </a:rPr>
              <a:t>TOP 6 - Verschiedenes, Themenspeicher und Ausblick</a:t>
            </a:r>
            <a:endParaRPr lang="de-DE" sz="1200" dirty="0"/>
          </a:p>
          <a:p>
            <a:pPr>
              <a:spcAft>
                <a:spcPts val="600"/>
              </a:spcAft>
            </a:pPr>
            <a:endParaRPr lang="de-DE" sz="1200" dirty="0">
              <a:solidFill>
                <a:srgbClr val="375674"/>
              </a:solidFill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98568168-632D-9B77-5688-C68DFE5E933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7419" y="2069630"/>
            <a:ext cx="7150890" cy="4414351"/>
          </a:xfrm>
          <a:prstGeom prst="rect">
            <a:avLst/>
          </a:prstGeom>
        </p:spPr>
      </p:pic>
      <p:sp>
        <p:nvSpPr>
          <p:cNvPr id="12" name="Fußzeilenplatzhalter 3">
            <a:extLst>
              <a:ext uri="{FF2B5EF4-FFF2-40B4-BE49-F238E27FC236}">
                <a16:creationId xmlns:a16="http://schemas.microsoft.com/office/drawing/2014/main" id="{156A50B5-921F-4878-C357-E12C2B34B1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990667" y="6470704"/>
            <a:ext cx="1345170" cy="274320"/>
          </a:xfrm>
        </p:spPr>
        <p:txBody>
          <a:bodyPr/>
          <a:lstStyle/>
          <a:p>
            <a:r>
              <a:rPr lang="de-DE" dirty="0"/>
              <a:t>21.05.2026 Bensheim</a:t>
            </a:r>
          </a:p>
        </p:txBody>
      </p:sp>
    </p:spTree>
    <p:extLst>
      <p:ext uri="{BB962C8B-B14F-4D97-AF65-F5344CB8AC3E}">
        <p14:creationId xmlns:p14="http://schemas.microsoft.com/office/powerpoint/2010/main" val="2597114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de-DE" sz="4000" dirty="0"/>
              <a:t>Walk &amp; TALK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62150" y="2084832"/>
            <a:ext cx="9257964" cy="4224528"/>
          </a:xfrm>
        </p:spPr>
        <p:txBody>
          <a:bodyPr numCol="1" spcCol="180000">
            <a:noAutofit/>
          </a:bodyPr>
          <a:lstStyle/>
          <a:p>
            <a:pPr lvl="1">
              <a:buFont typeface="Arial" panose="020B0604020202020204" pitchFamily="34" charset="0"/>
              <a:buChar char="•"/>
            </a:pPr>
            <a:endParaRPr lang="de-DE" sz="2800" dirty="0"/>
          </a:p>
          <a:p>
            <a:pPr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de-DE" sz="3200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11488188" y="6470704"/>
            <a:ext cx="322811" cy="274320"/>
          </a:xfrm>
        </p:spPr>
        <p:txBody>
          <a:bodyPr/>
          <a:lstStyle/>
          <a:p>
            <a:pPr algn="r"/>
            <a:fld id="{50958F62-C9AB-4B8F-8B30-E3541A189F28}" type="slidenum">
              <a:rPr lang="de-DE" smtClean="0"/>
              <a:pPr algn="r"/>
              <a:t>8</a:t>
            </a:fld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C099F196-D82A-4535-99CA-6C174258DE3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0113" y="112976"/>
            <a:ext cx="1690886" cy="1690886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06CE0377-3E95-C7E1-F7B6-60C25538080A}"/>
              </a:ext>
            </a:extLst>
          </p:cNvPr>
          <p:cNvSpPr txBox="1"/>
          <p:nvPr/>
        </p:nvSpPr>
        <p:spPr>
          <a:xfrm>
            <a:off x="10261600" y="1803862"/>
            <a:ext cx="1697446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de-DE" sz="1600" dirty="0">
                <a:solidFill>
                  <a:srgbClr val="375674"/>
                </a:solidFill>
              </a:rPr>
              <a:t>TAGESORDNUNG</a:t>
            </a:r>
          </a:p>
          <a:p>
            <a:pPr lvl="0">
              <a:lnSpc>
                <a:spcPct val="150000"/>
              </a:lnSpc>
              <a:spcAft>
                <a:spcPts val="600"/>
              </a:spcAft>
            </a:pPr>
            <a:r>
              <a:rPr lang="de-DE" sz="1200" dirty="0">
                <a:solidFill>
                  <a:srgbClr val="375674"/>
                </a:solidFill>
              </a:rPr>
              <a:t>TOP 1 - Begrüßung</a:t>
            </a:r>
          </a:p>
          <a:p>
            <a:pPr lvl="0">
              <a:spcAft>
                <a:spcPts val="600"/>
              </a:spcAft>
            </a:pPr>
            <a:r>
              <a:rPr lang="de-DE" sz="1200" dirty="0">
                <a:solidFill>
                  <a:srgbClr val="375674"/>
                </a:solidFill>
              </a:rPr>
              <a:t>TOP 2 - Hanne und Markus stellen vor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TOP 3 - Arbeitsgruppen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PAUSE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Aktiver Start</a:t>
            </a:r>
          </a:p>
          <a:p>
            <a:pPr>
              <a:spcAft>
                <a:spcPts val="600"/>
              </a:spcAft>
            </a:pPr>
            <a:r>
              <a:rPr lang="de-DE" sz="1200" b="1" dirty="0"/>
              <a:t>TOP 4 - Walk &amp; Talk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TOP 5 - Aktuelles &amp; Infos hessenweit </a:t>
            </a:r>
          </a:p>
          <a:p>
            <a:pPr>
              <a:spcAft>
                <a:spcPts val="600"/>
              </a:spcAft>
            </a:pPr>
            <a:r>
              <a:rPr lang="de-DE" sz="1200" dirty="0">
                <a:solidFill>
                  <a:srgbClr val="375674"/>
                </a:solidFill>
              </a:rPr>
              <a:t>TOP 6 - Verschiedenes, Themenspeicher und Ausblick</a:t>
            </a:r>
            <a:endParaRPr lang="de-DE" sz="1200" dirty="0"/>
          </a:p>
          <a:p>
            <a:pPr>
              <a:spcAft>
                <a:spcPts val="600"/>
              </a:spcAft>
            </a:pPr>
            <a:endParaRPr lang="de-DE" sz="1200" dirty="0">
              <a:solidFill>
                <a:srgbClr val="375674"/>
              </a:solidFill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AF9786A9-1975-0E95-D581-65872D980D1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2150" y="2084832"/>
            <a:ext cx="5094960" cy="3821219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961F5B89-D256-6E42-1C27-81B8BC5AB31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8928" y="833061"/>
            <a:ext cx="4741792" cy="3162380"/>
          </a:xfrm>
          <a:prstGeom prst="rect">
            <a:avLst/>
          </a:prstGeom>
        </p:spPr>
      </p:pic>
      <p:sp>
        <p:nvSpPr>
          <p:cNvPr id="12" name="Fußzeilenplatzhalter 3">
            <a:extLst>
              <a:ext uri="{FF2B5EF4-FFF2-40B4-BE49-F238E27FC236}">
                <a16:creationId xmlns:a16="http://schemas.microsoft.com/office/drawing/2014/main" id="{06A76A74-9A4C-8637-3CFA-556041D1DA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990667" y="6470704"/>
            <a:ext cx="1345170" cy="274320"/>
          </a:xfrm>
        </p:spPr>
        <p:txBody>
          <a:bodyPr/>
          <a:lstStyle/>
          <a:p>
            <a:r>
              <a:rPr lang="de-DE" dirty="0"/>
              <a:t>21.05.2026 Bensheim</a:t>
            </a:r>
          </a:p>
        </p:txBody>
      </p:sp>
    </p:spTree>
    <p:extLst>
      <p:ext uri="{BB962C8B-B14F-4D97-AF65-F5344CB8AC3E}">
        <p14:creationId xmlns:p14="http://schemas.microsoft.com/office/powerpoint/2010/main" val="1684037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fontAlgn="base">
              <a:lnSpc>
                <a:spcPct val="120000"/>
              </a:lnSpc>
              <a:spcBef>
                <a:spcPts val="0"/>
              </a:spcBef>
            </a:pPr>
            <a:r>
              <a:rPr lang="de-DE" sz="4000" dirty="0"/>
              <a:t>Aktuelles &amp; Infos hessenweit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62150" y="2084832"/>
            <a:ext cx="7289073" cy="4224528"/>
          </a:xfrm>
        </p:spPr>
        <p:txBody>
          <a:bodyPr numCol="1" spcCol="180000">
            <a:noAutofit/>
          </a:bodyPr>
          <a:lstStyle/>
          <a:p>
            <a:pPr marL="91440" lvl="1" indent="-9144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r>
              <a:rPr lang="de-DE" sz="2800" dirty="0"/>
              <a:t> von Daria </a:t>
            </a:r>
            <a:r>
              <a:rPr lang="de-DE" sz="2800" dirty="0" err="1"/>
              <a:t>Pilka</a:t>
            </a:r>
            <a:r>
              <a:rPr lang="de-DE" sz="2800" dirty="0"/>
              <a:t> aus dem Hessischen Ministerium für Arbeit, Integration, Jugend und Soziales (leider verhindert - JFMK)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SzPct val="100000"/>
              <a:buNone/>
            </a:pPr>
            <a:endParaRPr lang="de-DE" sz="2800" dirty="0"/>
          </a:p>
          <a:p>
            <a:pPr marL="91440" lvl="1" indent="-9144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r>
              <a:rPr lang="de-DE" sz="2800" dirty="0"/>
              <a:t>von Miriam </a:t>
            </a:r>
            <a:r>
              <a:rPr lang="de-DE" sz="2800" dirty="0" err="1"/>
              <a:t>Zeleke</a:t>
            </a:r>
            <a:r>
              <a:rPr lang="de-DE" sz="2800" dirty="0"/>
              <a:t> - Landesbeauftragte für </a:t>
            </a:r>
          </a:p>
          <a:p>
            <a:pPr marL="91440" lvl="1" indent="-9144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r>
              <a:rPr lang="de-DE" sz="2800" dirty="0"/>
              <a:t> Beteiligung und Förderung von Kindern und    Jugendlichen (leider verhindert - JFMK)</a:t>
            </a:r>
          </a:p>
          <a:p>
            <a:pPr marL="91440" lvl="1" indent="-9144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endParaRPr lang="de-DE" sz="2800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11488188" y="6470704"/>
            <a:ext cx="322811" cy="274320"/>
          </a:xfrm>
        </p:spPr>
        <p:txBody>
          <a:bodyPr/>
          <a:lstStyle/>
          <a:p>
            <a:pPr algn="r"/>
            <a:fld id="{50958F62-C9AB-4B8F-8B30-E3541A189F28}" type="slidenum">
              <a:rPr lang="de-DE" smtClean="0"/>
              <a:pPr algn="r"/>
              <a:t>9</a:t>
            </a:fld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C099F196-D82A-4535-99CA-6C174258DE3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0113" y="112976"/>
            <a:ext cx="1690886" cy="1690886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0905" y="2003620"/>
            <a:ext cx="2051697" cy="3384242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55A9AD91-4951-55A8-3C52-5D5D1E800EB2}"/>
              </a:ext>
            </a:extLst>
          </p:cNvPr>
          <p:cNvSpPr txBox="1"/>
          <p:nvPr/>
        </p:nvSpPr>
        <p:spPr>
          <a:xfrm>
            <a:off x="10261600" y="1803862"/>
            <a:ext cx="1697446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de-DE" sz="1600" dirty="0">
                <a:solidFill>
                  <a:srgbClr val="375674"/>
                </a:solidFill>
              </a:rPr>
              <a:t>TAGESORDNUNG</a:t>
            </a:r>
          </a:p>
          <a:p>
            <a:pPr lvl="0">
              <a:lnSpc>
                <a:spcPct val="150000"/>
              </a:lnSpc>
              <a:spcAft>
                <a:spcPts val="600"/>
              </a:spcAft>
            </a:pPr>
            <a:r>
              <a:rPr lang="de-DE" sz="1200" dirty="0">
                <a:solidFill>
                  <a:srgbClr val="375674"/>
                </a:solidFill>
              </a:rPr>
              <a:t>TOP 1 - Begrüßung</a:t>
            </a:r>
          </a:p>
          <a:p>
            <a:pPr lvl="0">
              <a:spcAft>
                <a:spcPts val="600"/>
              </a:spcAft>
            </a:pPr>
            <a:r>
              <a:rPr lang="de-DE" sz="1200" dirty="0">
                <a:solidFill>
                  <a:srgbClr val="375674"/>
                </a:solidFill>
              </a:rPr>
              <a:t>TOP 2 - Hanne und Markus stellen vor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TOP 3 - Arbeitsgruppen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PAUSE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Aktiver Start</a:t>
            </a:r>
          </a:p>
          <a:p>
            <a:pPr>
              <a:spcAft>
                <a:spcPts val="600"/>
              </a:spcAft>
            </a:pPr>
            <a:r>
              <a:rPr lang="de-DE" sz="1200" dirty="0"/>
              <a:t>TOP 4 - Walk &amp; Talk</a:t>
            </a:r>
          </a:p>
          <a:p>
            <a:pPr>
              <a:spcAft>
                <a:spcPts val="600"/>
              </a:spcAft>
            </a:pPr>
            <a:r>
              <a:rPr lang="de-DE" sz="1200" b="1" dirty="0"/>
              <a:t>TOP 5 - Aktuelles &amp; Infos hessenweit </a:t>
            </a:r>
          </a:p>
          <a:p>
            <a:pPr>
              <a:spcAft>
                <a:spcPts val="600"/>
              </a:spcAft>
            </a:pPr>
            <a:r>
              <a:rPr lang="de-DE" sz="1200" dirty="0">
                <a:solidFill>
                  <a:srgbClr val="375674"/>
                </a:solidFill>
              </a:rPr>
              <a:t>TOP 6 - Verschiedenes, Themenspeicher und Ausblick</a:t>
            </a:r>
            <a:endParaRPr lang="de-DE" sz="1200" dirty="0"/>
          </a:p>
          <a:p>
            <a:pPr>
              <a:spcAft>
                <a:spcPts val="600"/>
              </a:spcAft>
            </a:pPr>
            <a:endParaRPr lang="de-DE" sz="1200" dirty="0">
              <a:solidFill>
                <a:srgbClr val="375674"/>
              </a:solidFill>
            </a:endParaRPr>
          </a:p>
        </p:txBody>
      </p:sp>
      <p:sp>
        <p:nvSpPr>
          <p:cNvPr id="9" name="Fußzeilenplatzhalter 3">
            <a:extLst>
              <a:ext uri="{FF2B5EF4-FFF2-40B4-BE49-F238E27FC236}">
                <a16:creationId xmlns:a16="http://schemas.microsoft.com/office/drawing/2014/main" id="{BDF9E5AC-582D-CDE6-3A3A-E6554FEA2C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990667" y="6470704"/>
            <a:ext cx="1345170" cy="274320"/>
          </a:xfrm>
        </p:spPr>
        <p:txBody>
          <a:bodyPr/>
          <a:lstStyle/>
          <a:p>
            <a:r>
              <a:rPr lang="de-DE" dirty="0"/>
              <a:t>21.05.2026 Bensheim</a:t>
            </a:r>
          </a:p>
        </p:txBody>
      </p:sp>
    </p:spTree>
    <p:extLst>
      <p:ext uri="{BB962C8B-B14F-4D97-AF65-F5344CB8AC3E}">
        <p14:creationId xmlns:p14="http://schemas.microsoft.com/office/powerpoint/2010/main" val="3869393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OCID" val="{D5F420EE-9459-4BA0-B56D-8BA605EE6B41}"/>
  <p:tag name="READONLY" val="True"/>
  <p:tag name="DOCTITLE" val=" 51.4 - Kommunales Bildungswerk\Arbeitsbereichsmappen\Arbeitsbereich KiJuPa\Kinder- und Jugendparlament 2023\0 FD 56 - Landesebene\LAG Kinder- und Jugendbeteiligung Hessen\LAG-Sitzung vom 21.06.2023 in Bad Wildungen\LAG 21.06.2023 Powerpoint (Schreibgeschützt)"/>
  <p:tag name="DOCCLOSED" val="False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Benutzerdefiniert 2">
      <a:dk1>
        <a:srgbClr val="375674"/>
      </a:dk1>
      <a:lt1>
        <a:srgbClr val="FFFFFF"/>
      </a:lt1>
      <a:dk2>
        <a:srgbClr val="375674"/>
      </a:dk2>
      <a:lt2>
        <a:srgbClr val="D8D6BE"/>
      </a:lt2>
      <a:accent1>
        <a:srgbClr val="A9A57C"/>
      </a:accent1>
      <a:accent2>
        <a:srgbClr val="CCD87E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B0C33B"/>
      </a:hlink>
      <a:folHlink>
        <a:srgbClr val="849A0A"/>
      </a:folHlink>
    </a:clrScheme>
    <a:fontScheme name="Benutzerdefiniert 1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9000"/>
                <a:satMod val="145000"/>
              </a:schemeClr>
            </a:duotone>
          </a:blip>
          <a:tile tx="0" ty="0" sx="32000" sy="32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</a:schemeClr>
              <a:schemeClr val="phClr">
                <a:shade val="95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090DCB5F-146D-478A-852A-34B16FE9F3A8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0</TotalTime>
  <Words>1324</Words>
  <Application>Microsoft Office PowerPoint</Application>
  <PresentationFormat>Breitbild</PresentationFormat>
  <Paragraphs>278</Paragraphs>
  <Slides>17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17</vt:i4>
      </vt:variant>
    </vt:vector>
  </HeadingPairs>
  <TitlesOfParts>
    <vt:vector size="24" baseType="lpstr">
      <vt:lpstr>Arial</vt:lpstr>
      <vt:lpstr>Arial Narrow</vt:lpstr>
      <vt:lpstr>Calibri</vt:lpstr>
      <vt:lpstr>Tw Cen MT</vt:lpstr>
      <vt:lpstr>Wingdings</vt:lpstr>
      <vt:lpstr>Wingdings 3</vt:lpstr>
      <vt:lpstr>Integral</vt:lpstr>
      <vt:lpstr>LAG Kinder- und Jugendbeteiligung HESSEN </vt:lpstr>
      <vt:lpstr>Tagesordnung</vt:lpstr>
      <vt:lpstr>Begrüßung</vt:lpstr>
      <vt:lpstr>Hanne Kleinemas und Markus van den Boom stellen vor:</vt:lpstr>
      <vt:lpstr>Arbeitsgruppen</vt:lpstr>
      <vt:lpstr>Pause</vt:lpstr>
      <vt:lpstr>Aktiver Start</vt:lpstr>
      <vt:lpstr>Walk &amp; TALK</vt:lpstr>
      <vt:lpstr>Aktuelles &amp; Infos hessenweit</vt:lpstr>
      <vt:lpstr>Aktuelles &amp; Infos hessenweit</vt:lpstr>
      <vt:lpstr>Aktuelles &amp; Infos hessenweit</vt:lpstr>
      <vt:lpstr>Aktuelles &amp; Infos hessenweit</vt:lpstr>
      <vt:lpstr>Aktuelles &amp; Berichte aus der LAG</vt:lpstr>
      <vt:lpstr>Verschiedenes, Themenspeicher  und Ausblick</vt:lpstr>
      <vt:lpstr>Verschiedenes, Themenspeicher  und Ausblick</vt:lpstr>
      <vt:lpstr>Verschiedenes, Themenspeicher  und Ausblick</vt:lpstr>
      <vt:lpstr>Auf Wiedersehen! Euch allen Eine Schöne Zeit  und bis auf bald!</vt:lpstr>
    </vt:vector>
  </TitlesOfParts>
  <Company>Philipps-Universität Marburg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LAG Kinder-und Jugendbeteiligung Hessen</dc:title>
  <dc:creator>Cornelius Rajinder Röpsch</dc:creator>
  <cp:lastModifiedBy>Domröse, Alexa</cp:lastModifiedBy>
  <cp:revision>205</cp:revision>
  <dcterms:created xsi:type="dcterms:W3CDTF">2023-06-11T14:58:18Z</dcterms:created>
  <dcterms:modified xsi:type="dcterms:W3CDTF">2026-06-03T12:11:16Z</dcterms:modified>
</cp:coreProperties>
</file>