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7" r:id="rId9"/>
    <p:sldId id="266" r:id="rId10"/>
    <p:sldId id="264" r:id="rId11"/>
    <p:sldId id="265" r:id="rId12"/>
    <p:sldId id="270" r:id="rId13"/>
    <p:sldId id="269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55"/>
    <a:srgbClr val="1EBC1A"/>
    <a:srgbClr val="E91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60"/>
  </p:normalViewPr>
  <p:slideViewPr>
    <p:cSldViewPr>
      <p:cViewPr varScale="1">
        <p:scale>
          <a:sx n="107" d="100"/>
          <a:sy n="107" d="100"/>
        </p:scale>
        <p:origin x="17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57A86E-91BF-40A9-B0F6-0DF2164BB5F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7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267C6-D45D-43A6-8F91-0BBB746E5D47}" type="slidenum">
              <a:rPr lang="de-DE"/>
              <a:pPr/>
              <a:t>1</a:t>
            </a:fld>
            <a:endParaRPr 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280988"/>
            <a:ext cx="3262312" cy="2446337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2898775"/>
            <a:ext cx="5027613" cy="53784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endParaRPr lang="de-DE" sz="1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0E018-A567-4718-B0F9-A84382885D6F}" type="slidenum">
              <a:rPr lang="de-DE"/>
              <a:pPr/>
              <a:t>2</a:t>
            </a:fld>
            <a:endParaRPr lang="de-D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280988"/>
            <a:ext cx="3262312" cy="244633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2898775"/>
            <a:ext cx="5027613" cy="5378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sz="1400" b="1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7A86E-91BF-40A9-B0F6-0DF2164BB5F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94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716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763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718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87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359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474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1295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172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6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379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840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10592" y="6525344"/>
            <a:ext cx="9144000" cy="333375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0" y="6524625"/>
            <a:ext cx="156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000" b="1" dirty="0"/>
              <a:t>Fach-/ Produktbereich</a:t>
            </a:r>
            <a:r>
              <a:rPr lang="de-DE" sz="1200" b="1" dirty="0"/>
              <a:t> </a:t>
            </a:r>
          </a:p>
        </p:txBody>
      </p:sp>
      <p:pic>
        <p:nvPicPr>
          <p:cNvPr id="1036" name="Picture 12" descr="Doc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87313"/>
            <a:ext cx="2159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771525"/>
          </a:xfrm>
          <a:prstGeom prst="rect">
            <a:avLst/>
          </a:prstGeom>
          <a:solidFill>
            <a:srgbClr val="80808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964613" y="0"/>
            <a:ext cx="179387" cy="765175"/>
          </a:xfrm>
          <a:prstGeom prst="rect">
            <a:avLst/>
          </a:prstGeom>
          <a:solidFill>
            <a:srgbClr val="E91707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9170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964613" y="1198563"/>
            <a:ext cx="179387" cy="765175"/>
          </a:xfrm>
          <a:prstGeom prst="rect">
            <a:avLst/>
          </a:prstGeom>
          <a:solidFill>
            <a:srgbClr val="0000FF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964613" y="2400300"/>
            <a:ext cx="179387" cy="765175"/>
          </a:xfrm>
          <a:prstGeom prst="rect">
            <a:avLst/>
          </a:prstGeom>
          <a:solidFill>
            <a:srgbClr val="1EBC1A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1EBC1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964613" y="3598863"/>
            <a:ext cx="179387" cy="765175"/>
          </a:xfrm>
          <a:prstGeom prst="rect">
            <a:avLst/>
          </a:prstGeom>
          <a:solidFill>
            <a:srgbClr val="EFF355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FF35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>
            <a:extLst>
              <a:ext uri="{FF2B5EF4-FFF2-40B4-BE49-F238E27FC236}">
                <a16:creationId xmlns:a16="http://schemas.microsoft.com/office/drawing/2014/main" id="{10C56987-0E26-439C-98AE-93C16E5751BE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0FCB99-D6FF-4A1B-A8C8-B2C77157DFB0}"/>
              </a:ext>
            </a:extLst>
          </p:cNvPr>
          <p:cNvSpPr txBox="1"/>
          <p:nvPr/>
        </p:nvSpPr>
        <p:spPr>
          <a:xfrm>
            <a:off x="1403648" y="6525344"/>
            <a:ext cx="2180910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A7FF50-C0E1-4A61-8599-77A737BA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754994"/>
            <a:ext cx="1945125" cy="15181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F4FB460-A7B8-4084-ACB0-784BCC514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102" y="4553474"/>
            <a:ext cx="1894805" cy="192121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B24ED2-4D67-49E4-A7E7-E36D0F7EBB3F}"/>
              </a:ext>
            </a:extLst>
          </p:cNvPr>
          <p:cNvSpPr txBox="1"/>
          <p:nvPr/>
        </p:nvSpPr>
        <p:spPr>
          <a:xfrm>
            <a:off x="1381478" y="1628747"/>
            <a:ext cx="483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Das Junge Forum Baunatal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A7850A-43EC-4C13-80F5-FD531489FD0B}"/>
              </a:ext>
            </a:extLst>
          </p:cNvPr>
          <p:cNvSpPr txBox="1"/>
          <p:nvPr/>
        </p:nvSpPr>
        <p:spPr>
          <a:xfrm>
            <a:off x="1353459" y="2151967"/>
            <a:ext cx="34339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b="1" dirty="0">
                <a:solidFill>
                  <a:schemeClr val="accent1">
                    <a:lumMod val="50000"/>
                  </a:schemeClr>
                </a:solidFill>
              </a:rPr>
              <a:t>Jugend </a:t>
            </a:r>
          </a:p>
          <a:p>
            <a:r>
              <a:rPr lang="de-DE" sz="6600" b="1" dirty="0" err="1">
                <a:solidFill>
                  <a:schemeClr val="accent1">
                    <a:lumMod val="50000"/>
                  </a:schemeClr>
                </a:solidFill>
              </a:rPr>
              <a:t>meets</a:t>
            </a:r>
            <a:r>
              <a:rPr lang="de-DE" sz="6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de-DE" sz="6600" b="1" dirty="0">
                <a:solidFill>
                  <a:schemeClr val="accent1">
                    <a:lumMod val="50000"/>
                  </a:schemeClr>
                </a:solidFill>
              </a:rPr>
              <a:t>Politik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>
            <a:extLst>
              <a:ext uri="{FF2B5EF4-FFF2-40B4-BE49-F238E27FC236}">
                <a16:creationId xmlns:a16="http://schemas.microsoft.com/office/drawing/2014/main" id="{7880A592-B978-4761-A64A-B04F222393DE}"/>
              </a:ext>
            </a:extLst>
          </p:cNvPr>
          <p:cNvSpPr/>
          <p:nvPr/>
        </p:nvSpPr>
        <p:spPr>
          <a:xfrm>
            <a:off x="2424244" y="1856086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64C01B3-9E5A-4CE8-8737-8715392B6A79}"/>
              </a:ext>
            </a:extLst>
          </p:cNvPr>
          <p:cNvSpPr txBox="1"/>
          <p:nvPr/>
        </p:nvSpPr>
        <p:spPr>
          <a:xfrm>
            <a:off x="4687757" y="1492587"/>
            <a:ext cx="37726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Präsentationsform eines sog. „Gallery-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Walks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 sowie 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Themeninseln mit Sitzgruppen 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ermöglichten einen Austausch in lockerer Atmosphäre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26648C1E-6125-49C1-970E-1C9BBB332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57" y="3861048"/>
            <a:ext cx="3923928" cy="2224814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663BD30-0BE1-417C-B733-F0C9D8F72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7234"/>
            <a:ext cx="4100458" cy="3096344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D7FBEA22-A875-45B1-8AF4-4A897DD849F3}"/>
              </a:ext>
            </a:extLst>
          </p:cNvPr>
          <p:cNvSpPr txBox="1"/>
          <p:nvPr/>
        </p:nvSpPr>
        <p:spPr>
          <a:xfrm>
            <a:off x="4687757" y="379523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Umsetzung</a:t>
            </a:r>
            <a:endParaRPr lang="de-DE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263447A1-0271-4E55-A277-E2098D14DE4A}"/>
              </a:ext>
            </a:extLst>
          </p:cNvPr>
          <p:cNvSpPr txBox="1"/>
          <p:nvPr/>
        </p:nvSpPr>
        <p:spPr>
          <a:xfrm>
            <a:off x="1547664" y="6503198"/>
            <a:ext cx="4630270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2C11D96-97B0-4696-AAB5-3A10B5DE685A}"/>
              </a:ext>
            </a:extLst>
          </p:cNvPr>
          <p:cNvSpPr txBox="1"/>
          <p:nvPr/>
        </p:nvSpPr>
        <p:spPr>
          <a:xfrm>
            <a:off x="395536" y="480472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Veranstaltung wurde gut angenommen.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Es gab ca. 50 Teilnehmende. Der Anteil Jugendliche und Erwachsene war sehr ausgeglichen.</a:t>
            </a:r>
          </a:p>
        </p:txBody>
      </p:sp>
    </p:spTree>
    <p:extLst>
      <p:ext uri="{BB962C8B-B14F-4D97-AF65-F5344CB8AC3E}">
        <p14:creationId xmlns:p14="http://schemas.microsoft.com/office/powerpoint/2010/main" val="370136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8852484C-C467-4980-B979-99D21B750618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FE28FB-10E3-458C-BB6F-3EFF78CFFB3E}"/>
              </a:ext>
            </a:extLst>
          </p:cNvPr>
          <p:cNvSpPr txBox="1"/>
          <p:nvPr/>
        </p:nvSpPr>
        <p:spPr>
          <a:xfrm>
            <a:off x="4644008" y="1205855"/>
            <a:ext cx="42484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Inhalte wurden mittels Plakaten, Bildschirm-Präsentationen sowie einem Film vorgestellt und boten eine gute Grundlage, um ins Gespräch zu kommen.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DAD0E2-752A-4005-AEF1-98A1EE8505ED}"/>
              </a:ext>
            </a:extLst>
          </p:cNvPr>
          <p:cNvSpPr txBox="1"/>
          <p:nvPr/>
        </p:nvSpPr>
        <p:spPr>
          <a:xfrm>
            <a:off x="251520" y="4005064"/>
            <a:ext cx="42484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Im Anschluss an die zweistündige Veranstaltung wurden die teilnehmenden Jugendlichen auf einen einstündigen, themenbezogenen Dokumentarfilm („Nicht ohne uns!“) mit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Popkorn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und Getränk eingeladen.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6A5320-850F-406F-864E-E757DFD57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2516"/>
            <a:ext cx="3721846" cy="28104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C7744D-E7D4-4F72-96AA-B9C8FD09E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3768103" cy="28453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6AA40E6-69F7-48F7-8727-74B247E684AF}"/>
              </a:ext>
            </a:extLst>
          </p:cNvPr>
          <p:cNvSpPr txBox="1"/>
          <p:nvPr/>
        </p:nvSpPr>
        <p:spPr>
          <a:xfrm>
            <a:off x="4644008" y="363169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Umsetzung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C90783-99F9-44D0-9AFC-74AB8400688F}"/>
              </a:ext>
            </a:extLst>
          </p:cNvPr>
          <p:cNvSpPr txBox="1"/>
          <p:nvPr/>
        </p:nvSpPr>
        <p:spPr>
          <a:xfrm>
            <a:off x="1739204" y="6486500"/>
            <a:ext cx="4612340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</p:spTree>
    <p:extLst>
      <p:ext uri="{BB962C8B-B14F-4D97-AF65-F5344CB8AC3E}">
        <p14:creationId xmlns:p14="http://schemas.microsoft.com/office/powerpoint/2010/main" val="105264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A89C5BE2-91BF-4B89-9E9C-54EBA58033E3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DF05C1F-4439-4256-90D9-22AA15F70230}"/>
              </a:ext>
            </a:extLst>
          </p:cNvPr>
          <p:cNvSpPr txBox="1"/>
          <p:nvPr/>
        </p:nvSpPr>
        <p:spPr>
          <a:xfrm>
            <a:off x="611560" y="245921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Einige der Anliegen wurden bereits umgesetzt oder Lösungen wurden gefunden. Die restlichen Themen werden aktuell an verschiedenen Stellen bearbeitet.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Eröffnung Skateplatz am 25. April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Realisierung eines </a:t>
            </a:r>
            <a:r>
              <a:rPr lang="de-DE" dirty="0" err="1"/>
              <a:t>Berufekarussels</a:t>
            </a:r>
            <a:r>
              <a:rPr lang="de-DE" dirty="0"/>
              <a:t> im Juni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Projektwoche zum Jugendcafé JG. 7 und 9-11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Neue Hallenzeit für Freizeitsport erwirkt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6522120-8727-4E4A-9A37-0B820162267B}"/>
              </a:ext>
            </a:extLst>
          </p:cNvPr>
          <p:cNvSpPr txBox="1"/>
          <p:nvPr/>
        </p:nvSpPr>
        <p:spPr>
          <a:xfrm>
            <a:off x="539552" y="1412776"/>
            <a:ext cx="70871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accent1">
                    <a:lumMod val="50000"/>
                  </a:schemeClr>
                </a:solidFill>
              </a:rPr>
              <a:t>Das wurde schon erreicht</a:t>
            </a:r>
            <a:endParaRPr lang="de-DE" sz="44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064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95334D0C-6B31-4A59-9CBE-A1DB5344D7F8}"/>
              </a:ext>
            </a:extLst>
          </p:cNvPr>
          <p:cNvSpPr/>
          <p:nvPr/>
        </p:nvSpPr>
        <p:spPr>
          <a:xfrm>
            <a:off x="23397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D345E7-CD80-4726-8E31-192259BEDB21}"/>
              </a:ext>
            </a:extLst>
          </p:cNvPr>
          <p:cNvSpPr txBox="1"/>
          <p:nvPr/>
        </p:nvSpPr>
        <p:spPr>
          <a:xfrm>
            <a:off x="755576" y="1194311"/>
            <a:ext cx="253787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accent1">
                    <a:lumMod val="50000"/>
                  </a:schemeClr>
                </a:solidFill>
              </a:rPr>
              <a:t>Ausblick</a:t>
            </a:r>
            <a:endParaRPr lang="de-DE" sz="4400" b="1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7D4C3E-AF6A-414A-84BE-26291F74E4BD}"/>
              </a:ext>
            </a:extLst>
          </p:cNvPr>
          <p:cNvSpPr txBox="1"/>
          <p:nvPr/>
        </p:nvSpPr>
        <p:spPr>
          <a:xfrm>
            <a:off x="723201" y="2323853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Beteiligungs-Format „Jugend </a:t>
            </a:r>
            <a:r>
              <a:rPr lang="de-DE" dirty="0" err="1"/>
              <a:t>meets</a:t>
            </a:r>
            <a:r>
              <a:rPr lang="de-DE" dirty="0"/>
              <a:t> Politik“ kam bei allen Teilnehmenden gut an und es wird angestrebt, die Veranstaltung fortan einmal im Jahr stattfinden zu lassen.</a:t>
            </a:r>
          </a:p>
          <a:p>
            <a:endParaRPr lang="de-DE" dirty="0"/>
          </a:p>
          <a:p>
            <a:r>
              <a:rPr lang="de-DE" dirty="0"/>
              <a:t>Ziel ist es, noch mehr Jugendliche zu begeistern und eine Etablierung der Veranstaltung zu erreichen, um somit die Mitbestimmung der Baunataler Jugendlichen weiter zu stärken.</a:t>
            </a:r>
          </a:p>
          <a:p>
            <a:endParaRPr lang="de-DE" dirty="0"/>
          </a:p>
          <a:p>
            <a:r>
              <a:rPr lang="de-DE" dirty="0"/>
              <a:t>Wunsch ist es, noch mehr Erwachsene als engagierte Multiplikator*innen und Unterstützer*innen ins Boot zu holen, die gemeinsam mit Kindern- und Jugendlichen Anliegen an uns kommunizieren.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B5B8A8-64FF-483F-8B00-5B91F973B72F}"/>
              </a:ext>
            </a:extLst>
          </p:cNvPr>
          <p:cNvSpPr txBox="1"/>
          <p:nvPr/>
        </p:nvSpPr>
        <p:spPr>
          <a:xfrm>
            <a:off x="1619672" y="655202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5010 Kommunale Bildungsplanung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55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2F90CB98-957E-45B1-A0DD-88C02B0D94EF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8603" y="2636912"/>
            <a:ext cx="8626793" cy="399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2060"/>
                </a:solidFill>
              </a:rPr>
              <a:t>2020 durch das Stadtparlament ins Leben gerufen, Beschluss der Stadtverordnetenversammlung. Auftaktveranstaltung Juni 2022.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Ein Forum als Ort der Versammlung und des Austausches, egal ob real oder virtuell. Beteiligungsgremium ergänzend zur projektorientierten Kinder- und Jugendbeteiligung.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2060"/>
                </a:solidFill>
              </a:rPr>
              <a:t>Auftrag ist es, Kinder und Jugendliche als Gesellschaftsgruppe in kommunalen Strukturen zu verankern, damit sie aktiv das Entwicklungsgeschehen ihrer Lebenswelt mitbestimmen können.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Zielgruppe sind Bewohner*innen der Stadt zwischen 10 und 21 Jahren.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rgbClr val="002060"/>
                </a:solidFill>
              </a:rPr>
              <a:t>Mit pädagogischer Unterstützung werden eigene Themen sondiert und aufbereitet, die dann bei Vertreter*innen der Stadtverwaltung und der Politik Gehör finden und mitgedacht werden. 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Kerngruppe, die sich regelmäßig trifft, offenes Konzept, Unterstützung der Aktionen durch Jugendzentrum und Streetwork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SzPct val="50000"/>
            </a:pPr>
            <a:endParaRPr lang="de-DE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9552" y="1655352"/>
            <a:ext cx="5489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Das Junge Forum Baunatal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43A69C-8186-44E3-A97F-60D50B26D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20673"/>
            <a:ext cx="2390104" cy="179257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3297FF5-DA46-4E28-B809-72FD4EE20FF9}"/>
              </a:ext>
            </a:extLst>
          </p:cNvPr>
          <p:cNvSpPr txBox="1"/>
          <p:nvPr/>
        </p:nvSpPr>
        <p:spPr>
          <a:xfrm>
            <a:off x="1476330" y="6556805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5010 Kommunale Bildungsplanung</a:t>
            </a:r>
          </a:p>
          <a:p>
            <a:endParaRPr lang="de-DE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A655F053-1366-4B0B-A725-323104A506AD}"/>
              </a:ext>
            </a:extLst>
          </p:cNvPr>
          <p:cNvSpPr/>
          <p:nvPr/>
        </p:nvSpPr>
        <p:spPr>
          <a:xfrm>
            <a:off x="0" y="2420888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31FD2A3-1D7B-4251-9B7A-5B01144EF75B}"/>
              </a:ext>
            </a:extLst>
          </p:cNvPr>
          <p:cNvSpPr/>
          <p:nvPr/>
        </p:nvSpPr>
        <p:spPr>
          <a:xfrm>
            <a:off x="3563888" y="76470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CDFAF4-D9A7-401A-B662-777C0EE6AC85}"/>
              </a:ext>
            </a:extLst>
          </p:cNvPr>
          <p:cNvSpPr txBox="1"/>
          <p:nvPr/>
        </p:nvSpPr>
        <p:spPr>
          <a:xfrm>
            <a:off x="316136" y="989652"/>
            <a:ext cx="60486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Ein neues Beteiligungs-Format </a:t>
            </a:r>
          </a:p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des Jungen Forums Baunatal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07D9B9-A62F-4A6C-A9BA-424E3401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0" y="2923742"/>
            <a:ext cx="6157028" cy="30785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8FA71D9-D19E-4940-9BA9-7C9BACE1D6F9}"/>
              </a:ext>
            </a:extLst>
          </p:cNvPr>
          <p:cNvSpPr txBox="1"/>
          <p:nvPr/>
        </p:nvSpPr>
        <p:spPr>
          <a:xfrm>
            <a:off x="1475656" y="6511782"/>
            <a:ext cx="4648200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489AF0-57FE-4E15-B155-ED6B786714E8}"/>
              </a:ext>
            </a:extLst>
          </p:cNvPr>
          <p:cNvSpPr txBox="1"/>
          <p:nvPr/>
        </p:nvSpPr>
        <p:spPr>
          <a:xfrm>
            <a:off x="755576" y="573325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CF741B-EEFB-4E91-B111-339B96A3DC54}"/>
              </a:ext>
            </a:extLst>
          </p:cNvPr>
          <p:cNvSpPr txBox="1"/>
          <p:nvPr/>
        </p:nvSpPr>
        <p:spPr>
          <a:xfrm>
            <a:off x="6591241" y="4462999"/>
            <a:ext cx="2353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Jugendliche wollen und sollen ihre Interessen stärker in die Stadtpolitik einbringen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5F298B-F9F1-4414-AAD5-929C689C6D2B}"/>
              </a:ext>
            </a:extLst>
          </p:cNvPr>
          <p:cNvSpPr txBox="1"/>
          <p:nvPr/>
        </p:nvSpPr>
        <p:spPr>
          <a:xfrm>
            <a:off x="3657766" y="2148801"/>
            <a:ext cx="40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Wunsch der Politik, mit Jugendlichen in Kontakt zu treten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62C7D3-02DB-4585-A3FF-93E23D15F8DF}"/>
              </a:ext>
            </a:extLst>
          </p:cNvPr>
          <p:cNvSpPr txBox="1"/>
          <p:nvPr/>
        </p:nvSpPr>
        <p:spPr>
          <a:xfrm>
            <a:off x="6529938" y="2914493"/>
            <a:ext cx="2383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Jugendthemen werden nachhaltig in den Fokus gerückt</a:t>
            </a:r>
          </a:p>
        </p:txBody>
      </p:sp>
    </p:spTree>
    <p:extLst>
      <p:ext uri="{BB962C8B-B14F-4D97-AF65-F5344CB8AC3E}">
        <p14:creationId xmlns:p14="http://schemas.microsoft.com/office/powerpoint/2010/main" val="115620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e 22">
            <a:extLst>
              <a:ext uri="{FF2B5EF4-FFF2-40B4-BE49-F238E27FC236}">
                <a16:creationId xmlns:a16="http://schemas.microsoft.com/office/drawing/2014/main" id="{EC6FA6BA-9E1B-4A86-941A-89A4DDE1BDC5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4905498-5ED9-4ABF-AA42-8B5A5AAD381A}"/>
              </a:ext>
            </a:extLst>
          </p:cNvPr>
          <p:cNvSpPr/>
          <p:nvPr/>
        </p:nvSpPr>
        <p:spPr>
          <a:xfrm>
            <a:off x="6206133" y="1722260"/>
            <a:ext cx="2289346" cy="1421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EFC69DA-987C-4A35-AC28-89CAE43B8A0D}"/>
              </a:ext>
            </a:extLst>
          </p:cNvPr>
          <p:cNvSpPr/>
          <p:nvPr/>
        </p:nvSpPr>
        <p:spPr>
          <a:xfrm>
            <a:off x="1784650" y="4692796"/>
            <a:ext cx="2180861" cy="1293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08BB7B3-AFA3-4F26-82C5-97FE1BC1E1FE}"/>
              </a:ext>
            </a:extLst>
          </p:cNvPr>
          <p:cNvSpPr/>
          <p:nvPr/>
        </p:nvSpPr>
        <p:spPr>
          <a:xfrm>
            <a:off x="5514691" y="4353212"/>
            <a:ext cx="2376264" cy="14743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8C702CC-341C-419A-963C-5D74BCEBE615}"/>
              </a:ext>
            </a:extLst>
          </p:cNvPr>
          <p:cNvSpPr/>
          <p:nvPr/>
        </p:nvSpPr>
        <p:spPr>
          <a:xfrm>
            <a:off x="186469" y="1844824"/>
            <a:ext cx="2808313" cy="1816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E0C6176-920B-47F9-8837-8C74A9BC38FC}"/>
              </a:ext>
            </a:extLst>
          </p:cNvPr>
          <p:cNvSpPr/>
          <p:nvPr/>
        </p:nvSpPr>
        <p:spPr>
          <a:xfrm>
            <a:off x="2883092" y="2873810"/>
            <a:ext cx="3384376" cy="1293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49E67A-B792-4B67-9973-42A6DF226E88}"/>
              </a:ext>
            </a:extLst>
          </p:cNvPr>
          <p:cNvSpPr txBox="1"/>
          <p:nvPr/>
        </p:nvSpPr>
        <p:spPr>
          <a:xfrm>
            <a:off x="3331440" y="3212860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Idee der Umsetzung mit Jugendlichen entwickelt</a:t>
            </a:r>
          </a:p>
        </p:txBody>
      </p:sp>
      <p:pic>
        <p:nvPicPr>
          <p:cNvPr id="4" name="Grafik 3" descr="Pfeil mit einer Linie: Kurve im Uhrzeigersinn mit einfarbiger Füllung">
            <a:extLst>
              <a:ext uri="{FF2B5EF4-FFF2-40B4-BE49-F238E27FC236}">
                <a16:creationId xmlns:a16="http://schemas.microsoft.com/office/drawing/2014/main" id="{A138C6A5-8D5D-48D9-8B92-A8E6074EC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969523">
            <a:off x="5381037" y="2284715"/>
            <a:ext cx="925706" cy="92570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D5AC0E0-4121-4EEE-AA5E-31EA5CE9F596}"/>
              </a:ext>
            </a:extLst>
          </p:cNvPr>
          <p:cNvSpPr txBox="1"/>
          <p:nvPr/>
        </p:nvSpPr>
        <p:spPr>
          <a:xfrm>
            <a:off x="3095928" y="364803"/>
            <a:ext cx="5717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Planung und Durchführung von Jugend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meets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Politik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345DD48-E751-4EE0-9155-D69228A57BA5}"/>
              </a:ext>
            </a:extLst>
          </p:cNvPr>
          <p:cNvSpPr txBox="1"/>
          <p:nvPr/>
        </p:nvSpPr>
        <p:spPr>
          <a:xfrm>
            <a:off x="455402" y="2202271"/>
            <a:ext cx="2492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Wunsch der Jugendlichen, Themen und Anliegen jenseits </a:t>
            </a:r>
          </a:p>
          <a:p>
            <a:r>
              <a:rPr lang="de-DE" sz="1400" dirty="0"/>
              <a:t>von „trockenen“ Sitzungen vorzustellen</a:t>
            </a:r>
          </a:p>
        </p:txBody>
      </p:sp>
      <p:pic>
        <p:nvPicPr>
          <p:cNvPr id="10" name="Grafik 9" descr="Pfeil mit einer Linie: Kurve im Uhrzeigersinn mit einfarbiger Füllung">
            <a:extLst>
              <a:ext uri="{FF2B5EF4-FFF2-40B4-BE49-F238E27FC236}">
                <a16:creationId xmlns:a16="http://schemas.microsoft.com/office/drawing/2014/main" id="{DE1244D0-951A-46A2-8894-EFC2EE8A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130326">
            <a:off x="6114511" y="3540134"/>
            <a:ext cx="925706" cy="925706"/>
          </a:xfrm>
          <a:prstGeom prst="rect">
            <a:avLst/>
          </a:prstGeom>
        </p:spPr>
      </p:pic>
      <p:pic>
        <p:nvPicPr>
          <p:cNvPr id="11" name="Grafik 10" descr="Pfeil mit einer Linie: Kurve im Uhrzeigersinn mit einfarbiger Füllung">
            <a:extLst>
              <a:ext uri="{FF2B5EF4-FFF2-40B4-BE49-F238E27FC236}">
                <a16:creationId xmlns:a16="http://schemas.microsoft.com/office/drawing/2014/main" id="{DCDB85C3-C130-4C31-90C4-CDB3EF7C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446963" flipH="1" flipV="1">
            <a:off x="3590160" y="4146618"/>
            <a:ext cx="1031869" cy="1031869"/>
          </a:xfrm>
          <a:prstGeom prst="rect">
            <a:avLst/>
          </a:prstGeom>
        </p:spPr>
      </p:pic>
      <p:pic>
        <p:nvPicPr>
          <p:cNvPr id="12" name="Grafik 11" descr="Pfeil mit einer Linie: Kurve im Uhrzeigersinn mit einfarbiger Füllung">
            <a:extLst>
              <a:ext uri="{FF2B5EF4-FFF2-40B4-BE49-F238E27FC236}">
                <a16:creationId xmlns:a16="http://schemas.microsoft.com/office/drawing/2014/main" id="{6660AE9E-C4DA-4568-8FC0-5F7C0454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49000">
            <a:off x="2156529" y="3295186"/>
            <a:ext cx="958723" cy="95872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44EB66F-14BC-4C08-93A5-8089D72F28C6}"/>
              </a:ext>
            </a:extLst>
          </p:cNvPr>
          <p:cNvSpPr txBox="1"/>
          <p:nvPr/>
        </p:nvSpPr>
        <p:spPr>
          <a:xfrm>
            <a:off x="5682468" y="4808519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Kommunikation auf </a:t>
            </a:r>
          </a:p>
          <a:p>
            <a:r>
              <a:rPr lang="de-DE" dirty="0"/>
              <a:t>Augenhöhe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EC3A31-665C-4D9B-BB92-A9DF56B6BF60}"/>
              </a:ext>
            </a:extLst>
          </p:cNvPr>
          <p:cNvSpPr txBox="1"/>
          <p:nvPr/>
        </p:nvSpPr>
        <p:spPr>
          <a:xfrm>
            <a:off x="246915" y="771719"/>
            <a:ext cx="4847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chemeClr val="accent1">
                    <a:lumMod val="50000"/>
                  </a:schemeClr>
                </a:solidFill>
              </a:rPr>
              <a:t>Voraussetzungen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EACBADB-295D-4923-A996-47D87741D5B5}"/>
              </a:ext>
            </a:extLst>
          </p:cNvPr>
          <p:cNvSpPr txBox="1"/>
          <p:nvPr/>
        </p:nvSpPr>
        <p:spPr>
          <a:xfrm>
            <a:off x="2118688" y="4931325"/>
            <a:ext cx="172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Gegenseitiges Kennenlernen </a:t>
            </a:r>
          </a:p>
          <a:p>
            <a:r>
              <a:rPr lang="de-DE" sz="1600" dirty="0"/>
              <a:t>und Zuhören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870EFF3-34E6-4541-A705-6C10A6552778}"/>
              </a:ext>
            </a:extLst>
          </p:cNvPr>
          <p:cNvSpPr txBox="1"/>
          <p:nvPr/>
        </p:nvSpPr>
        <p:spPr>
          <a:xfrm>
            <a:off x="6411032" y="1909569"/>
            <a:ext cx="218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Themen sollen zur Aufwertung der Lebensqualität in Baunatal beitragen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5DDBF7-7BB4-4CC1-9EDF-97CE3C70B62E}"/>
              </a:ext>
            </a:extLst>
          </p:cNvPr>
          <p:cNvSpPr txBox="1"/>
          <p:nvPr/>
        </p:nvSpPr>
        <p:spPr>
          <a:xfrm>
            <a:off x="1566357" y="6519894"/>
            <a:ext cx="4576482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</p:spTree>
    <p:extLst>
      <p:ext uri="{BB962C8B-B14F-4D97-AF65-F5344CB8AC3E}">
        <p14:creationId xmlns:p14="http://schemas.microsoft.com/office/powerpoint/2010/main" val="119018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AD4EA42B-DD4B-4803-B8E0-FB41F30B8C8C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DF8F2C-D14D-42E4-8128-846F802482C9}"/>
              </a:ext>
            </a:extLst>
          </p:cNvPr>
          <p:cNvSpPr txBox="1"/>
          <p:nvPr/>
        </p:nvSpPr>
        <p:spPr>
          <a:xfrm>
            <a:off x="4139952" y="3184043"/>
            <a:ext cx="5296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Erwachsene Multiplikator*innen in sämtlichen Einrichtungen informieren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4E1E3B-B537-475A-98D3-C41D70A56930}"/>
              </a:ext>
            </a:extLst>
          </p:cNvPr>
          <p:cNvSpPr txBox="1"/>
          <p:nvPr/>
        </p:nvSpPr>
        <p:spPr>
          <a:xfrm>
            <a:off x="1077735" y="1116613"/>
            <a:ext cx="7350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Umfangreiche</a:t>
            </a:r>
            <a:r>
              <a:rPr lang="de-DE" dirty="0"/>
              <a:t> </a:t>
            </a:r>
            <a:r>
              <a:rPr lang="de-DE" sz="2800" b="1" dirty="0"/>
              <a:t>Informationstour im Vorfeld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FC1903A-5086-48CD-B21C-F0D29B43705D}"/>
              </a:ext>
            </a:extLst>
          </p:cNvPr>
          <p:cNvSpPr txBox="1"/>
          <p:nvPr/>
        </p:nvSpPr>
        <p:spPr>
          <a:xfrm>
            <a:off x="1259632" y="2018942"/>
            <a:ext cx="709373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Infoschreiben, Aufrufe auf Plakaten, Flyern, </a:t>
            </a:r>
            <a:r>
              <a:rPr lang="de-DE" sz="2000" b="1" dirty="0" err="1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 Media</a:t>
            </a:r>
          </a:p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E09BD1-E3B3-4BC2-90BD-64FBB2B54DEA}"/>
              </a:ext>
            </a:extLst>
          </p:cNvPr>
          <p:cNvSpPr txBox="1"/>
          <p:nvPr/>
        </p:nvSpPr>
        <p:spPr>
          <a:xfrm>
            <a:off x="790920" y="2773540"/>
            <a:ext cx="38202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Pausenstände in den Schulen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E78F0D-BE2F-44AA-9AB1-3B870C451BEF}"/>
              </a:ext>
            </a:extLst>
          </p:cNvPr>
          <p:cNvSpPr txBox="1"/>
          <p:nvPr/>
        </p:nvSpPr>
        <p:spPr>
          <a:xfrm>
            <a:off x="2354778" y="5317178"/>
            <a:ext cx="59443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Einladungen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 an Vertreter*innen der verschiedenen </a:t>
            </a:r>
          </a:p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politischen Fraktionen und der Stadtverwaltung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DE6A457-A347-49E9-B1FB-F59250694AC7}"/>
              </a:ext>
            </a:extLst>
          </p:cNvPr>
          <p:cNvSpPr txBox="1"/>
          <p:nvPr/>
        </p:nvSpPr>
        <p:spPr>
          <a:xfrm>
            <a:off x="3118614" y="4595544"/>
            <a:ext cx="3268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Besuche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 von SV-Sitzungen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7F5068E-C760-41C1-B7CA-4CB10B2ABE1E}"/>
              </a:ext>
            </a:extLst>
          </p:cNvPr>
          <p:cNvSpPr txBox="1"/>
          <p:nvPr/>
        </p:nvSpPr>
        <p:spPr>
          <a:xfrm>
            <a:off x="2119194" y="4129735"/>
            <a:ext cx="318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Artikel in lokalen Medien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7CAA56C-DC05-40E3-8E34-48FDE8E41CBB}"/>
              </a:ext>
            </a:extLst>
          </p:cNvPr>
          <p:cNvSpPr txBox="1"/>
          <p:nvPr/>
        </p:nvSpPr>
        <p:spPr>
          <a:xfrm>
            <a:off x="2987825" y="344750"/>
            <a:ext cx="5584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Planung und Durchführung von Jugend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meets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Politik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C41084-0869-42D5-93E5-0C2E1E06001E}"/>
              </a:ext>
            </a:extLst>
          </p:cNvPr>
          <p:cNvSpPr txBox="1"/>
          <p:nvPr/>
        </p:nvSpPr>
        <p:spPr>
          <a:xfrm>
            <a:off x="1547664" y="6504628"/>
            <a:ext cx="4684058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1E7C1A-6163-4A6D-9F40-EB60E10B2F7F}"/>
              </a:ext>
            </a:extLst>
          </p:cNvPr>
          <p:cNvSpPr txBox="1"/>
          <p:nvPr/>
        </p:nvSpPr>
        <p:spPr>
          <a:xfrm>
            <a:off x="646450" y="3476714"/>
            <a:ext cx="2977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1">
                    <a:lumMod val="50000"/>
                  </a:schemeClr>
                </a:solidFill>
              </a:rPr>
              <a:t>Herantreten an Vereine</a:t>
            </a:r>
          </a:p>
        </p:txBody>
      </p:sp>
    </p:spTree>
    <p:extLst>
      <p:ext uri="{BB962C8B-B14F-4D97-AF65-F5344CB8AC3E}">
        <p14:creationId xmlns:p14="http://schemas.microsoft.com/office/powerpoint/2010/main" val="406113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DCCD63B0-6EF1-446D-A27C-4866C9AC12A1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DFE92FB-C077-4EAF-BAED-2797FEF745EC}"/>
              </a:ext>
            </a:extLst>
          </p:cNvPr>
          <p:cNvSpPr txBox="1"/>
          <p:nvPr/>
        </p:nvSpPr>
        <p:spPr>
          <a:xfrm>
            <a:off x="435992" y="1086980"/>
            <a:ext cx="3415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>
                    <a:lumMod val="50000"/>
                  </a:schemeClr>
                </a:solidFill>
              </a:rPr>
              <a:t>Die Themen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EA86B10-1825-4C7A-9A3A-C52B599C3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170445"/>
            <a:ext cx="3461857" cy="48965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C29C7E-3AC0-482A-9BC0-D2B86C0E2040}"/>
              </a:ext>
            </a:extLst>
          </p:cNvPr>
          <p:cNvSpPr txBox="1"/>
          <p:nvPr/>
        </p:nvSpPr>
        <p:spPr>
          <a:xfrm>
            <a:off x="435992" y="1928247"/>
            <a:ext cx="406400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Sporthallen-Nutzung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Berufe-</a:t>
            </a:r>
            <a:r>
              <a:rPr lang="de-DE" dirty="0" err="1"/>
              <a:t>Karusell</a:t>
            </a:r>
            <a:r>
              <a:rPr lang="de-DE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Ersatzrampen Skateplatz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Strom und Beschilderung Skater und Container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Jugend-Café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Calisthenics-Anlage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Lern-</a:t>
            </a:r>
            <a:r>
              <a:rPr lang="de-DE" dirty="0" err="1"/>
              <a:t>Buddies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Schwimmkurse für ältere Kinder</a:t>
            </a:r>
          </a:p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28B5E4-2CCB-4DC3-9BCD-65C97DB894CA}"/>
              </a:ext>
            </a:extLst>
          </p:cNvPr>
          <p:cNvSpPr txBox="1"/>
          <p:nvPr/>
        </p:nvSpPr>
        <p:spPr>
          <a:xfrm>
            <a:off x="1619672" y="6506628"/>
            <a:ext cx="4576482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</p:spTree>
    <p:extLst>
      <p:ext uri="{BB962C8B-B14F-4D97-AF65-F5344CB8AC3E}">
        <p14:creationId xmlns:p14="http://schemas.microsoft.com/office/powerpoint/2010/main" val="367276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E84B0012-B748-4DFF-9509-3FBF74B6D0BB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BD3B0E8-6228-4080-964D-5D806795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2" y="868977"/>
            <a:ext cx="8229600" cy="1143000"/>
          </a:xfrm>
        </p:spPr>
        <p:txBody>
          <a:bodyPr/>
          <a:lstStyle/>
          <a:p>
            <a:r>
              <a:rPr lang="de-DE" b="1" kern="12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Die Umsetzung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83743CF-0EE0-4446-84E9-0DED926406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2" y="1658222"/>
            <a:ext cx="3137103" cy="44372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F3C6BF-3450-4DEC-8FBC-02623E6F3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655" y="1658222"/>
            <a:ext cx="3146302" cy="445021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68938CC-C962-4519-A0ED-F71BDFE3424D}"/>
              </a:ext>
            </a:extLst>
          </p:cNvPr>
          <p:cNvSpPr txBox="1"/>
          <p:nvPr/>
        </p:nvSpPr>
        <p:spPr>
          <a:xfrm>
            <a:off x="3587664" y="2493507"/>
            <a:ext cx="1729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Zur Darstellung der Themen wurden Plakate, Bildschirm-Präsentationen sowie eine Film angefertigt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31DE2C0-5F22-4F64-94A7-23FE9A3ABA05}"/>
              </a:ext>
            </a:extLst>
          </p:cNvPr>
          <p:cNvSpPr txBox="1"/>
          <p:nvPr/>
        </p:nvSpPr>
        <p:spPr>
          <a:xfrm>
            <a:off x="1547664" y="6534993"/>
            <a:ext cx="4576482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</p:spTree>
    <p:extLst>
      <p:ext uri="{BB962C8B-B14F-4D97-AF65-F5344CB8AC3E}">
        <p14:creationId xmlns:p14="http://schemas.microsoft.com/office/powerpoint/2010/main" val="1572856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767414BF-5426-46B1-A980-453705F4C11F}"/>
              </a:ext>
            </a:extLst>
          </p:cNvPr>
          <p:cNvSpPr/>
          <p:nvPr/>
        </p:nvSpPr>
        <p:spPr>
          <a:xfrm>
            <a:off x="2356552" y="1844824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907055-C6A6-4CAA-A11F-FD44F1ED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312368" cy="46851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E1BBEA-1489-461E-A0A3-14B223AD7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44581" y="2130565"/>
            <a:ext cx="3459821" cy="46130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A41730-CC83-49AB-A732-F307EB249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6001" y="494294"/>
            <a:ext cx="2918604" cy="389147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15AB7B-C743-4B31-9F0E-A0B4EEC1DB51}"/>
              </a:ext>
            </a:extLst>
          </p:cNvPr>
          <p:cNvSpPr txBox="1"/>
          <p:nvPr/>
        </p:nvSpPr>
        <p:spPr>
          <a:xfrm>
            <a:off x="4712319" y="374543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Umsetzung</a:t>
            </a:r>
            <a:endParaRPr lang="de-DE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135A922-4414-4923-A5F3-3B36DC871E67}"/>
              </a:ext>
            </a:extLst>
          </p:cNvPr>
          <p:cNvSpPr txBox="1"/>
          <p:nvPr/>
        </p:nvSpPr>
        <p:spPr>
          <a:xfrm>
            <a:off x="1635687" y="6505097"/>
            <a:ext cx="4576482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</p:spTree>
    <p:extLst>
      <p:ext uri="{BB962C8B-B14F-4D97-AF65-F5344CB8AC3E}">
        <p14:creationId xmlns:p14="http://schemas.microsoft.com/office/powerpoint/2010/main" val="325390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936C95A-CE1A-4F76-9440-598BFB4A91F4}"/>
              </a:ext>
            </a:extLst>
          </p:cNvPr>
          <p:cNvSpPr/>
          <p:nvPr/>
        </p:nvSpPr>
        <p:spPr>
          <a:xfrm>
            <a:off x="2880790" y="1553986"/>
            <a:ext cx="4064000" cy="4064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B9D810-0929-4824-8F13-CBD5C3209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1899861"/>
            <a:ext cx="3767044" cy="282528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19EA20-7A80-4712-9053-EC0420AA3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36" y="2367912"/>
            <a:ext cx="4186912" cy="23572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1DE2CEF-ABC3-466C-9BCA-B0226A694155}"/>
              </a:ext>
            </a:extLst>
          </p:cNvPr>
          <p:cNvSpPr txBox="1"/>
          <p:nvPr/>
        </p:nvSpPr>
        <p:spPr>
          <a:xfrm>
            <a:off x="584764" y="495174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Themen wurden von Jugendlichen zwischen 14 und 19 Jahren vorgestellt.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C1A80A-24C2-4BA8-90B1-4D1E73B97DB7}"/>
              </a:ext>
            </a:extLst>
          </p:cNvPr>
          <p:cNvSpPr txBox="1"/>
          <p:nvPr/>
        </p:nvSpPr>
        <p:spPr>
          <a:xfrm>
            <a:off x="4470159" y="4938905"/>
            <a:ext cx="3182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Als Veranstaltungsort diente das Foyer des Cineplex Kinos Baunatal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AF3755-8B25-4BBD-9087-8E4C4BD88F63}"/>
              </a:ext>
            </a:extLst>
          </p:cNvPr>
          <p:cNvSpPr txBox="1"/>
          <p:nvPr/>
        </p:nvSpPr>
        <p:spPr>
          <a:xfrm>
            <a:off x="4470159" y="347172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Die Umsetzung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617913-16C8-482E-8827-0DAEB0118444}"/>
              </a:ext>
            </a:extLst>
          </p:cNvPr>
          <p:cNvSpPr txBox="1"/>
          <p:nvPr/>
        </p:nvSpPr>
        <p:spPr>
          <a:xfrm>
            <a:off x="1475656" y="6510828"/>
            <a:ext cx="4576482" cy="294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000" dirty="0"/>
              <a:t>5010 Kommunale Bildungsplanung</a:t>
            </a:r>
          </a:p>
        </p:txBody>
      </p:sp>
    </p:spTree>
    <p:extLst>
      <p:ext uri="{BB962C8B-B14F-4D97-AF65-F5344CB8AC3E}">
        <p14:creationId xmlns:p14="http://schemas.microsoft.com/office/powerpoint/2010/main" val="425051286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Bildschirmpräsentation (4:3)</PresentationFormat>
  <Paragraphs>95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Arial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Umsetzung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Stadtverwaltung Baunatal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Haben Sie Fragen?</dc:title>
  <dc:creator>Thomas Briefs</dc:creator>
  <cp:lastModifiedBy>Seifert-Schmauch, Nicole</cp:lastModifiedBy>
  <cp:revision>38</cp:revision>
  <dcterms:created xsi:type="dcterms:W3CDTF">2004-09-09T14:57:48Z</dcterms:created>
  <dcterms:modified xsi:type="dcterms:W3CDTF">2025-03-11T13:26:03Z</dcterms:modified>
</cp:coreProperties>
</file>