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9" r:id="rId3"/>
    <p:sldId id="260" r:id="rId4"/>
    <p:sldId id="261" r:id="rId5"/>
    <p:sldId id="262" r:id="rId6"/>
    <p:sldId id="268" r:id="rId7"/>
    <p:sldId id="263" r:id="rId8"/>
    <p:sldId id="267" r:id="rId9"/>
    <p:sldId id="266" r:id="rId10"/>
    <p:sldId id="264" r:id="rId11"/>
    <p:sldId id="265" r:id="rId12"/>
    <p:sldId id="270" r:id="rId13"/>
    <p:sldId id="269" r:id="rId14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355"/>
    <a:srgbClr val="1EBC1A"/>
    <a:srgbClr val="E917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78" autoAdjust="0"/>
    <p:restoredTop sz="94660"/>
  </p:normalViewPr>
  <p:slideViewPr>
    <p:cSldViewPr>
      <p:cViewPr varScale="1">
        <p:scale>
          <a:sx n="107" d="100"/>
          <a:sy n="107" d="100"/>
        </p:scale>
        <p:origin x="175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957A86E-91BF-40A9-B0F6-0DF2164BB5F3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776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7267C6-D45D-43A6-8F91-0BBB746E5D47}" type="slidenum">
              <a:rPr lang="de-DE"/>
              <a:pPr/>
              <a:t>1</a:t>
            </a:fld>
            <a:endParaRPr lang="de-DE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280988"/>
            <a:ext cx="3262312" cy="2446337"/>
          </a:xfrm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1375" y="2898775"/>
            <a:ext cx="5027613" cy="537845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400" b="1" dirty="0">
              <a:solidFill>
                <a:srgbClr val="000000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endParaRPr lang="de-DE" sz="1400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30E018-A567-4718-B0F9-A84382885D6F}" type="slidenum">
              <a:rPr lang="de-DE"/>
              <a:pPr/>
              <a:t>2</a:t>
            </a:fld>
            <a:endParaRPr lang="de-DE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280988"/>
            <a:ext cx="3262312" cy="2446337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1375" y="2898775"/>
            <a:ext cx="5027613" cy="5378450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de-DE" sz="1400" b="1">
              <a:solidFill>
                <a:srgbClr val="A5002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57A86E-91BF-40A9-B0F6-0DF2164BB5F3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5944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247163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197634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067189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88797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43591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54745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612952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711722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4967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93797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88400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14"/>
          <p:cNvSpPr>
            <a:spLocks noChangeArrowheads="1"/>
          </p:cNvSpPr>
          <p:nvPr userDrawn="1"/>
        </p:nvSpPr>
        <p:spPr bwMode="auto">
          <a:xfrm>
            <a:off x="10592" y="6525344"/>
            <a:ext cx="9144000" cy="333375"/>
          </a:xfrm>
          <a:prstGeom prst="rect">
            <a:avLst/>
          </a:prstGeom>
          <a:solidFill>
            <a:srgbClr val="808080">
              <a:alpha val="2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5" name="Text Box 11"/>
          <p:cNvSpPr txBox="1">
            <a:spLocks noChangeArrowheads="1"/>
          </p:cNvSpPr>
          <p:nvPr userDrawn="1"/>
        </p:nvSpPr>
        <p:spPr bwMode="auto">
          <a:xfrm>
            <a:off x="0" y="6524625"/>
            <a:ext cx="15636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1000" b="1" dirty="0"/>
              <a:t>Fach-/ Produktbereich</a:t>
            </a:r>
            <a:r>
              <a:rPr lang="de-DE" sz="1200" b="1" dirty="0"/>
              <a:t> </a:t>
            </a:r>
          </a:p>
        </p:txBody>
      </p:sp>
      <p:pic>
        <p:nvPicPr>
          <p:cNvPr id="1036" name="Picture 12" descr="Doc1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87313"/>
            <a:ext cx="2159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7" name="Rectangle 13"/>
          <p:cNvSpPr>
            <a:spLocks noChangeArrowheads="1"/>
          </p:cNvSpPr>
          <p:nvPr userDrawn="1"/>
        </p:nvSpPr>
        <p:spPr bwMode="auto">
          <a:xfrm>
            <a:off x="0" y="0"/>
            <a:ext cx="9144000" cy="771525"/>
          </a:xfrm>
          <a:prstGeom prst="rect">
            <a:avLst/>
          </a:prstGeom>
          <a:solidFill>
            <a:srgbClr val="808080">
              <a:alpha val="2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8964613" y="0"/>
            <a:ext cx="179387" cy="765175"/>
          </a:xfrm>
          <a:prstGeom prst="rect">
            <a:avLst/>
          </a:prstGeom>
          <a:solidFill>
            <a:srgbClr val="E91707">
              <a:alpha val="7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E91707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8964613" y="1198563"/>
            <a:ext cx="179387" cy="765175"/>
          </a:xfrm>
          <a:prstGeom prst="rect">
            <a:avLst/>
          </a:prstGeom>
          <a:solidFill>
            <a:srgbClr val="0000FF">
              <a:alpha val="7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3" name="Rectangle 9"/>
          <p:cNvSpPr>
            <a:spLocks noChangeArrowheads="1"/>
          </p:cNvSpPr>
          <p:nvPr userDrawn="1"/>
        </p:nvSpPr>
        <p:spPr bwMode="auto">
          <a:xfrm>
            <a:off x="8964613" y="2400300"/>
            <a:ext cx="179387" cy="765175"/>
          </a:xfrm>
          <a:prstGeom prst="rect">
            <a:avLst/>
          </a:prstGeom>
          <a:solidFill>
            <a:srgbClr val="1EBC1A">
              <a:alpha val="7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1EBC1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4" name="Rectangle 10"/>
          <p:cNvSpPr>
            <a:spLocks noChangeArrowheads="1"/>
          </p:cNvSpPr>
          <p:nvPr userDrawn="1"/>
        </p:nvSpPr>
        <p:spPr bwMode="auto">
          <a:xfrm>
            <a:off x="8964613" y="3598863"/>
            <a:ext cx="179387" cy="765175"/>
          </a:xfrm>
          <a:prstGeom prst="rect">
            <a:avLst/>
          </a:prstGeom>
          <a:solidFill>
            <a:srgbClr val="EFF355">
              <a:alpha val="7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EFF355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e 12">
            <a:extLst>
              <a:ext uri="{FF2B5EF4-FFF2-40B4-BE49-F238E27FC236}">
                <a16:creationId xmlns:a16="http://schemas.microsoft.com/office/drawing/2014/main" id="{10C56987-0E26-439C-98AE-93C16E5751BE}"/>
              </a:ext>
            </a:extLst>
          </p:cNvPr>
          <p:cNvSpPr/>
          <p:nvPr/>
        </p:nvSpPr>
        <p:spPr>
          <a:xfrm>
            <a:off x="2356552" y="1844824"/>
            <a:ext cx="4064000" cy="406400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C0FCB99-D6FF-4A1B-A8C8-B2C77157DFB0}"/>
              </a:ext>
            </a:extLst>
          </p:cNvPr>
          <p:cNvSpPr txBox="1"/>
          <p:nvPr/>
        </p:nvSpPr>
        <p:spPr>
          <a:xfrm>
            <a:off x="1403648" y="6525344"/>
            <a:ext cx="2180910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00" dirty="0"/>
              <a:t>5010 Kommunale Bildungsplanung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3A7FF50-C0E1-4A61-8599-77A737BA4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4754994"/>
            <a:ext cx="1945125" cy="151817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F4FB460-A7B8-4084-ACB0-784BCC514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3102" y="4553474"/>
            <a:ext cx="1894805" cy="192121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2B24ED2-4D67-49E4-A7E7-E36D0F7EBB3F}"/>
              </a:ext>
            </a:extLst>
          </p:cNvPr>
          <p:cNvSpPr txBox="1"/>
          <p:nvPr/>
        </p:nvSpPr>
        <p:spPr>
          <a:xfrm>
            <a:off x="1381478" y="1628747"/>
            <a:ext cx="48397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Das Junge Forum Baunatal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2A7850A-43EC-4C13-80F5-FD531489FD0B}"/>
              </a:ext>
            </a:extLst>
          </p:cNvPr>
          <p:cNvSpPr txBox="1"/>
          <p:nvPr/>
        </p:nvSpPr>
        <p:spPr>
          <a:xfrm>
            <a:off x="1353459" y="2151967"/>
            <a:ext cx="3433953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600" b="1" dirty="0">
                <a:solidFill>
                  <a:schemeClr val="accent1">
                    <a:lumMod val="50000"/>
                  </a:schemeClr>
                </a:solidFill>
              </a:rPr>
              <a:t>Jugend </a:t>
            </a:r>
          </a:p>
          <a:p>
            <a:r>
              <a:rPr lang="de-DE" sz="6600" b="1" dirty="0" err="1">
                <a:solidFill>
                  <a:schemeClr val="accent1">
                    <a:lumMod val="50000"/>
                  </a:schemeClr>
                </a:solidFill>
              </a:rPr>
              <a:t>meets</a:t>
            </a:r>
            <a:r>
              <a:rPr lang="de-DE" sz="6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de-DE" sz="6600" b="1" dirty="0">
                <a:solidFill>
                  <a:schemeClr val="accent1">
                    <a:lumMod val="50000"/>
                  </a:schemeClr>
                </a:solidFill>
              </a:rPr>
              <a:t>Politik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Ellipse 50">
            <a:extLst>
              <a:ext uri="{FF2B5EF4-FFF2-40B4-BE49-F238E27FC236}">
                <a16:creationId xmlns:a16="http://schemas.microsoft.com/office/drawing/2014/main" id="{7880A592-B978-4761-A64A-B04F222393DE}"/>
              </a:ext>
            </a:extLst>
          </p:cNvPr>
          <p:cNvSpPr/>
          <p:nvPr/>
        </p:nvSpPr>
        <p:spPr>
          <a:xfrm>
            <a:off x="2424244" y="1856086"/>
            <a:ext cx="4064000" cy="406400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264C01B3-9E5A-4CE8-8737-8715392B6A79}"/>
              </a:ext>
            </a:extLst>
          </p:cNvPr>
          <p:cNvSpPr txBox="1"/>
          <p:nvPr/>
        </p:nvSpPr>
        <p:spPr>
          <a:xfrm>
            <a:off x="4687757" y="1492587"/>
            <a:ext cx="377267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Die Präsentationsform eines sog. „Gallery-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Walks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“ sowie </a:t>
            </a:r>
          </a:p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Themeninseln mit Sitzgruppen </a:t>
            </a:r>
          </a:p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ermöglichten einen Austausch in lockerer Atmosphäre</a:t>
            </a:r>
          </a:p>
        </p:txBody>
      </p:sp>
      <p:pic>
        <p:nvPicPr>
          <p:cNvPr id="44" name="Grafik 43">
            <a:extLst>
              <a:ext uri="{FF2B5EF4-FFF2-40B4-BE49-F238E27FC236}">
                <a16:creationId xmlns:a16="http://schemas.microsoft.com/office/drawing/2014/main" id="{26648C1E-6125-49C1-970E-1C9BBB332A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757" y="3861048"/>
            <a:ext cx="3923928" cy="2224814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7663BD30-0BE1-417C-B733-F0C9D8F720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7234"/>
            <a:ext cx="4100458" cy="3096344"/>
          </a:xfrm>
          <a:prstGeom prst="rect">
            <a:avLst/>
          </a:prstGeom>
        </p:spPr>
      </p:pic>
      <p:sp>
        <p:nvSpPr>
          <p:cNvPr id="53" name="Textfeld 52">
            <a:extLst>
              <a:ext uri="{FF2B5EF4-FFF2-40B4-BE49-F238E27FC236}">
                <a16:creationId xmlns:a16="http://schemas.microsoft.com/office/drawing/2014/main" id="{D7FBEA22-A875-45B1-8AF4-4A897DD849F3}"/>
              </a:ext>
            </a:extLst>
          </p:cNvPr>
          <p:cNvSpPr txBox="1"/>
          <p:nvPr/>
        </p:nvSpPr>
        <p:spPr>
          <a:xfrm>
            <a:off x="4687757" y="379523"/>
            <a:ext cx="45764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Die Umsetzung</a:t>
            </a:r>
            <a:endParaRPr lang="de-DE" dirty="0"/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263447A1-0271-4E55-A277-E2098D14DE4A}"/>
              </a:ext>
            </a:extLst>
          </p:cNvPr>
          <p:cNvSpPr txBox="1"/>
          <p:nvPr/>
        </p:nvSpPr>
        <p:spPr>
          <a:xfrm>
            <a:off x="1547664" y="6503198"/>
            <a:ext cx="4630270" cy="294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00" dirty="0"/>
              <a:t>5010 Kommunale Bildungsplanung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A2C11D96-97B0-4696-AAB5-3A10B5DE685A}"/>
              </a:ext>
            </a:extLst>
          </p:cNvPr>
          <p:cNvSpPr txBox="1"/>
          <p:nvPr/>
        </p:nvSpPr>
        <p:spPr>
          <a:xfrm>
            <a:off x="395536" y="4804724"/>
            <a:ext cx="38884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Die Veranstaltung wurde gut angenommen.</a:t>
            </a:r>
          </a:p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Es gab ca. 50 Teilnehmende. Der Anteil Jugendliche und Erwachsene war sehr ausgeglichen.</a:t>
            </a:r>
          </a:p>
        </p:txBody>
      </p:sp>
    </p:spTree>
    <p:extLst>
      <p:ext uri="{BB962C8B-B14F-4D97-AF65-F5344CB8AC3E}">
        <p14:creationId xmlns:p14="http://schemas.microsoft.com/office/powerpoint/2010/main" val="3701361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e 7">
            <a:extLst>
              <a:ext uri="{FF2B5EF4-FFF2-40B4-BE49-F238E27FC236}">
                <a16:creationId xmlns:a16="http://schemas.microsoft.com/office/drawing/2014/main" id="{8852484C-C467-4980-B979-99D21B750618}"/>
              </a:ext>
            </a:extLst>
          </p:cNvPr>
          <p:cNvSpPr/>
          <p:nvPr/>
        </p:nvSpPr>
        <p:spPr>
          <a:xfrm>
            <a:off x="2356552" y="1844824"/>
            <a:ext cx="4064000" cy="406400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9FE28FB-10E3-458C-BB6F-3EFF78CFFB3E}"/>
              </a:ext>
            </a:extLst>
          </p:cNvPr>
          <p:cNvSpPr txBox="1"/>
          <p:nvPr/>
        </p:nvSpPr>
        <p:spPr>
          <a:xfrm>
            <a:off x="4644008" y="1205855"/>
            <a:ext cx="424847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Die Inhalte wurden mittels Plakaten, Bildschirm-Präsentationen sowie einem Film vorgestellt und boten eine gute Grundlage, um ins Gespräch zu kommen.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ADAD0E2-752A-4005-AEF1-98A1EE8505ED}"/>
              </a:ext>
            </a:extLst>
          </p:cNvPr>
          <p:cNvSpPr txBox="1"/>
          <p:nvPr/>
        </p:nvSpPr>
        <p:spPr>
          <a:xfrm>
            <a:off x="251520" y="4005064"/>
            <a:ext cx="424847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Im Anschluss an die zweistündige Veranstaltung wurden die teilnehmenden Jugendlichen auf einen einstündigen, themenbezogenen Dokumentarfilm („Nicht ohne uns!“) mit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Popkorn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und Getränk eingeladen.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B6A5320-850F-406F-864E-E757DFD577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72516"/>
            <a:ext cx="3721846" cy="281044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EC7744D-E7D4-4F72-96AA-B9C8FD09E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140968"/>
            <a:ext cx="3768103" cy="2845375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6AA40E6-69F7-48F7-8727-74B247E684AF}"/>
              </a:ext>
            </a:extLst>
          </p:cNvPr>
          <p:cNvSpPr txBox="1"/>
          <p:nvPr/>
        </p:nvSpPr>
        <p:spPr>
          <a:xfrm>
            <a:off x="4644008" y="363169"/>
            <a:ext cx="45764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Die Umsetzung</a:t>
            </a:r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2C90783-99F9-44D0-9AFC-74AB8400688F}"/>
              </a:ext>
            </a:extLst>
          </p:cNvPr>
          <p:cNvSpPr txBox="1"/>
          <p:nvPr/>
        </p:nvSpPr>
        <p:spPr>
          <a:xfrm>
            <a:off x="1739204" y="6486500"/>
            <a:ext cx="4612340" cy="294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00" dirty="0"/>
              <a:t>5010 Kommunale Bildungsplanung</a:t>
            </a:r>
          </a:p>
        </p:txBody>
      </p:sp>
    </p:spTree>
    <p:extLst>
      <p:ext uri="{BB962C8B-B14F-4D97-AF65-F5344CB8AC3E}">
        <p14:creationId xmlns:p14="http://schemas.microsoft.com/office/powerpoint/2010/main" val="1052644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A89C5BE2-91BF-4B89-9E9C-54EBA58033E3}"/>
              </a:ext>
            </a:extLst>
          </p:cNvPr>
          <p:cNvSpPr/>
          <p:nvPr/>
        </p:nvSpPr>
        <p:spPr>
          <a:xfrm>
            <a:off x="2356552" y="1844824"/>
            <a:ext cx="4064000" cy="406400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DF05C1F-4439-4256-90D9-22AA15F70230}"/>
              </a:ext>
            </a:extLst>
          </p:cNvPr>
          <p:cNvSpPr txBox="1"/>
          <p:nvPr/>
        </p:nvSpPr>
        <p:spPr>
          <a:xfrm>
            <a:off x="611560" y="2459216"/>
            <a:ext cx="75608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Einige der Anliegen wurden bereits umgesetzt oder Lösungen wurden gefunden. Die restlichen Themen werden aktuell an verschiedenen Stellen bearbeitet.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Eröffnung Skateplatz am 25. April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Realisierung eines </a:t>
            </a:r>
            <a:r>
              <a:rPr lang="de-DE" dirty="0" err="1"/>
              <a:t>Berufekarussels</a:t>
            </a:r>
            <a:r>
              <a:rPr lang="de-DE" dirty="0"/>
              <a:t> im Juni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Projektwoche zum Jugendcafé JG. 7 und 9-11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Neue Hallenzeit für Freizeitsport erwirkt</a:t>
            </a:r>
          </a:p>
          <a:p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6522120-8727-4E4A-9A37-0B820162267B}"/>
              </a:ext>
            </a:extLst>
          </p:cNvPr>
          <p:cNvSpPr txBox="1"/>
          <p:nvPr/>
        </p:nvSpPr>
        <p:spPr>
          <a:xfrm>
            <a:off x="539552" y="1412776"/>
            <a:ext cx="7087197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b="1" dirty="0">
                <a:solidFill>
                  <a:schemeClr val="accent1">
                    <a:lumMod val="50000"/>
                  </a:schemeClr>
                </a:solidFill>
              </a:rPr>
              <a:t>Das wurde schon erreicht</a:t>
            </a:r>
            <a:endParaRPr lang="de-DE" sz="4400" b="1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74064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95334D0C-6B31-4A59-9CBE-A1DB5344D7F8}"/>
              </a:ext>
            </a:extLst>
          </p:cNvPr>
          <p:cNvSpPr/>
          <p:nvPr/>
        </p:nvSpPr>
        <p:spPr>
          <a:xfrm>
            <a:off x="2339752" y="1844824"/>
            <a:ext cx="4064000" cy="406400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FD345E7-CD80-4726-8E31-192259BEDB21}"/>
              </a:ext>
            </a:extLst>
          </p:cNvPr>
          <p:cNvSpPr txBox="1"/>
          <p:nvPr/>
        </p:nvSpPr>
        <p:spPr>
          <a:xfrm>
            <a:off x="755576" y="1194311"/>
            <a:ext cx="253787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b="1" dirty="0">
                <a:solidFill>
                  <a:schemeClr val="accent1">
                    <a:lumMod val="50000"/>
                  </a:schemeClr>
                </a:solidFill>
              </a:rPr>
              <a:t>Ausblick</a:t>
            </a:r>
            <a:endParaRPr lang="de-DE" sz="4400" b="1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77D4C3E-AF6A-414A-84BE-26291F74E4BD}"/>
              </a:ext>
            </a:extLst>
          </p:cNvPr>
          <p:cNvSpPr txBox="1"/>
          <p:nvPr/>
        </p:nvSpPr>
        <p:spPr>
          <a:xfrm>
            <a:off x="723201" y="2323853"/>
            <a:ext cx="79928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Das Beteiligungs-Format „Jugend </a:t>
            </a:r>
            <a:r>
              <a:rPr lang="de-DE" dirty="0" err="1"/>
              <a:t>meets</a:t>
            </a:r>
            <a:r>
              <a:rPr lang="de-DE" dirty="0"/>
              <a:t> Politik“ kam bei allen Teilnehmenden gut an und es wird angestrebt, die Veranstaltung fortan einmal im Jahr stattfinden zu lassen.</a:t>
            </a:r>
          </a:p>
          <a:p>
            <a:endParaRPr lang="de-DE" dirty="0"/>
          </a:p>
          <a:p>
            <a:r>
              <a:rPr lang="de-DE" dirty="0"/>
              <a:t>Ziel ist es, noch mehr Jugendliche zu begeistern und eine Etablierung der Veranstaltung zu erreichen, um somit die Mitbestimmung der Baunataler Jugendlichen weiter zu stärken.</a:t>
            </a:r>
          </a:p>
          <a:p>
            <a:endParaRPr lang="de-DE" dirty="0"/>
          </a:p>
          <a:p>
            <a:r>
              <a:rPr lang="de-DE" dirty="0"/>
              <a:t>Wunsch ist es, noch mehr Erwachsene als engagierte Multiplikator*innen und Unterstützer*innen ins Boot zu holen, die gemeinsam mit Kindern- und Jugendlichen Anliegen an uns kommunizieren.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9B5B8A8-64FF-483F-8B00-5B91F973B72F}"/>
              </a:ext>
            </a:extLst>
          </p:cNvPr>
          <p:cNvSpPr txBox="1"/>
          <p:nvPr/>
        </p:nvSpPr>
        <p:spPr>
          <a:xfrm>
            <a:off x="1619672" y="6552024"/>
            <a:ext cx="2159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5010 Kommunale Bildungsplanung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0550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2F90CB98-957E-45B1-A0DD-88C02B0D94EF}"/>
              </a:ext>
            </a:extLst>
          </p:cNvPr>
          <p:cNvSpPr/>
          <p:nvPr/>
        </p:nvSpPr>
        <p:spPr>
          <a:xfrm>
            <a:off x="2356552" y="1844824"/>
            <a:ext cx="4064000" cy="406400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258603" y="2636912"/>
            <a:ext cx="8626793" cy="399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rgbClr val="002060"/>
                </a:solidFill>
              </a:rPr>
              <a:t>2020 durch das Stadtparlament ins Leben gerufen, Beschluss der Stadtverordnetenversammlung. Auftaktveranstaltung Juni 2022.</a:t>
            </a:r>
          </a:p>
          <a:p>
            <a:pPr marL="342900" indent="-342900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accent1">
                    <a:lumMod val="50000"/>
                  </a:schemeClr>
                </a:solidFill>
              </a:rPr>
              <a:t>Ein Forum als Ort der Versammlung und des Austausches, egal ob real oder virtuell. Beteiligungsgremium ergänzend zur projektorientierten Kinder- und Jugendbeteiligung.</a:t>
            </a:r>
          </a:p>
          <a:p>
            <a:pPr marL="342900" indent="-342900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rgbClr val="002060"/>
                </a:solidFill>
              </a:rPr>
              <a:t>Auftrag ist es, Kinder und Jugendliche als Gesellschaftsgruppe in kommunalen Strukturen zu verankern, damit sie aktiv das Entwicklungsgeschehen ihrer Lebenswelt mitbestimmen können.</a:t>
            </a:r>
          </a:p>
          <a:p>
            <a:pPr marL="342900" indent="-342900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accent1">
                    <a:lumMod val="50000"/>
                  </a:schemeClr>
                </a:solidFill>
              </a:rPr>
              <a:t>Zielgruppe sind Bewohner*innen der Stadt zwischen 10 und 21 Jahren.</a:t>
            </a:r>
          </a:p>
          <a:p>
            <a:pPr marL="342900" indent="-342900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rgbClr val="002060"/>
                </a:solidFill>
              </a:rPr>
              <a:t>Mit pädagogischer Unterstützung werden eigene Themen sondiert und aufbereitet, die dann bei Vertreter*innen der Stadtverwaltung und der Politik Gehör finden und mitgedacht werden. </a:t>
            </a:r>
          </a:p>
          <a:p>
            <a:pPr marL="342900" indent="-342900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accent1">
                    <a:lumMod val="50000"/>
                  </a:schemeClr>
                </a:solidFill>
              </a:rPr>
              <a:t>Kerngruppe, die sich regelmäßig trifft, offenes Konzept, Unterstützung der Aktionen durch Jugendzentrum und Streetwork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SzPct val="50000"/>
            </a:pPr>
            <a:endParaRPr lang="de-DE" sz="16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539552" y="1655352"/>
            <a:ext cx="548900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Das Junge Forum Baunatal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E43A69C-8186-44E3-A97F-60D50B26D5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020673"/>
            <a:ext cx="2390104" cy="1792578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3297FF5-DA46-4E28-B809-72FD4EE20FF9}"/>
              </a:ext>
            </a:extLst>
          </p:cNvPr>
          <p:cNvSpPr txBox="1"/>
          <p:nvPr/>
        </p:nvSpPr>
        <p:spPr>
          <a:xfrm>
            <a:off x="1476330" y="6556805"/>
            <a:ext cx="2159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5010 Kommunale Bildungsplanung</a:t>
            </a:r>
          </a:p>
          <a:p>
            <a:endParaRPr lang="de-DE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A655F053-1366-4B0B-A725-323104A506AD}"/>
              </a:ext>
            </a:extLst>
          </p:cNvPr>
          <p:cNvSpPr/>
          <p:nvPr/>
        </p:nvSpPr>
        <p:spPr>
          <a:xfrm>
            <a:off x="0" y="2420888"/>
            <a:ext cx="4064000" cy="406400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531FD2A3-1D7B-4251-9B7A-5B01144EF75B}"/>
              </a:ext>
            </a:extLst>
          </p:cNvPr>
          <p:cNvSpPr/>
          <p:nvPr/>
        </p:nvSpPr>
        <p:spPr>
          <a:xfrm>
            <a:off x="3563888" y="764704"/>
            <a:ext cx="4064000" cy="406400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7CDFAF4-D9A7-401A-B662-777C0EE6AC85}"/>
              </a:ext>
            </a:extLst>
          </p:cNvPr>
          <p:cNvSpPr txBox="1"/>
          <p:nvPr/>
        </p:nvSpPr>
        <p:spPr>
          <a:xfrm>
            <a:off x="316136" y="989652"/>
            <a:ext cx="604867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Ein neues Beteiligungs-Format </a:t>
            </a:r>
          </a:p>
          <a:p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des Jungen Forums Baunatal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707D9B9-A62F-4A6C-A9BA-424E3401E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10" y="2923742"/>
            <a:ext cx="6157028" cy="3078514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48FA71D9-D19E-4940-9BA9-7C9BACE1D6F9}"/>
              </a:ext>
            </a:extLst>
          </p:cNvPr>
          <p:cNvSpPr txBox="1"/>
          <p:nvPr/>
        </p:nvSpPr>
        <p:spPr>
          <a:xfrm>
            <a:off x="1475656" y="6511782"/>
            <a:ext cx="4648200" cy="294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00" dirty="0"/>
              <a:t>5010 Kommunale Bildungsplanung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9489AF0-57FE-4E15-B155-ED6B786714E8}"/>
              </a:ext>
            </a:extLst>
          </p:cNvPr>
          <p:cNvSpPr txBox="1"/>
          <p:nvPr/>
        </p:nvSpPr>
        <p:spPr>
          <a:xfrm>
            <a:off x="755576" y="5733256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9CF741B-EEFB-4E91-B111-339B96A3DC54}"/>
              </a:ext>
            </a:extLst>
          </p:cNvPr>
          <p:cNvSpPr txBox="1"/>
          <p:nvPr/>
        </p:nvSpPr>
        <p:spPr>
          <a:xfrm>
            <a:off x="6591241" y="4462999"/>
            <a:ext cx="235347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Jugendliche wollen und sollen ihre Interessen stärker in die Stadtpolitik einbringen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15F298B-F9F1-4414-AAD5-929C689C6D2B}"/>
              </a:ext>
            </a:extLst>
          </p:cNvPr>
          <p:cNvSpPr txBox="1"/>
          <p:nvPr/>
        </p:nvSpPr>
        <p:spPr>
          <a:xfrm>
            <a:off x="3657766" y="2148801"/>
            <a:ext cx="406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Wunsch der Politik, mit Jugendlichen in Kontakt zu treten</a:t>
            </a:r>
          </a:p>
          <a:p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962C7D3-02DB-4585-A3FF-93E23D15F8DF}"/>
              </a:ext>
            </a:extLst>
          </p:cNvPr>
          <p:cNvSpPr txBox="1"/>
          <p:nvPr/>
        </p:nvSpPr>
        <p:spPr>
          <a:xfrm>
            <a:off x="6529938" y="2914493"/>
            <a:ext cx="2383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Jugendthemen werden nachhaltig in den Fokus gerückt</a:t>
            </a:r>
          </a:p>
        </p:txBody>
      </p:sp>
    </p:spTree>
    <p:extLst>
      <p:ext uri="{BB962C8B-B14F-4D97-AF65-F5344CB8AC3E}">
        <p14:creationId xmlns:p14="http://schemas.microsoft.com/office/powerpoint/2010/main" val="1156205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llipse 22">
            <a:extLst>
              <a:ext uri="{FF2B5EF4-FFF2-40B4-BE49-F238E27FC236}">
                <a16:creationId xmlns:a16="http://schemas.microsoft.com/office/drawing/2014/main" id="{EC6FA6BA-9E1B-4A86-941A-89A4DDE1BDC5}"/>
              </a:ext>
            </a:extLst>
          </p:cNvPr>
          <p:cNvSpPr/>
          <p:nvPr/>
        </p:nvSpPr>
        <p:spPr>
          <a:xfrm>
            <a:off x="2356552" y="1844824"/>
            <a:ext cx="4064000" cy="406400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74905498-5ED9-4ABF-AA42-8B5A5AAD381A}"/>
              </a:ext>
            </a:extLst>
          </p:cNvPr>
          <p:cNvSpPr/>
          <p:nvPr/>
        </p:nvSpPr>
        <p:spPr>
          <a:xfrm>
            <a:off x="6206133" y="1722260"/>
            <a:ext cx="2289346" cy="14214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4EFC69DA-987C-4A35-AC28-89CAE43B8A0D}"/>
              </a:ext>
            </a:extLst>
          </p:cNvPr>
          <p:cNvSpPr/>
          <p:nvPr/>
        </p:nvSpPr>
        <p:spPr>
          <a:xfrm>
            <a:off x="1784650" y="4692796"/>
            <a:ext cx="2180861" cy="1293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A08BB7B3-AFA3-4F26-82C5-97FE1BC1E1FE}"/>
              </a:ext>
            </a:extLst>
          </p:cNvPr>
          <p:cNvSpPr/>
          <p:nvPr/>
        </p:nvSpPr>
        <p:spPr>
          <a:xfrm>
            <a:off x="5514691" y="4353212"/>
            <a:ext cx="2376264" cy="14743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08C702CC-341C-419A-963C-5D74BCEBE615}"/>
              </a:ext>
            </a:extLst>
          </p:cNvPr>
          <p:cNvSpPr/>
          <p:nvPr/>
        </p:nvSpPr>
        <p:spPr>
          <a:xfrm>
            <a:off x="186469" y="1844824"/>
            <a:ext cx="2808313" cy="18160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AE0C6176-920B-47F9-8837-8C74A9BC38FC}"/>
              </a:ext>
            </a:extLst>
          </p:cNvPr>
          <p:cNvSpPr/>
          <p:nvPr/>
        </p:nvSpPr>
        <p:spPr>
          <a:xfrm>
            <a:off x="2883092" y="2873810"/>
            <a:ext cx="3384376" cy="1293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E49E67A-B792-4B67-9973-42A6DF226E88}"/>
              </a:ext>
            </a:extLst>
          </p:cNvPr>
          <p:cNvSpPr txBox="1"/>
          <p:nvPr/>
        </p:nvSpPr>
        <p:spPr>
          <a:xfrm>
            <a:off x="3331440" y="3212860"/>
            <a:ext cx="38164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Idee der Umsetzung mit Jugendlichen entwickelt</a:t>
            </a:r>
          </a:p>
        </p:txBody>
      </p:sp>
      <p:pic>
        <p:nvPicPr>
          <p:cNvPr id="4" name="Grafik 3" descr="Pfeil mit einer Linie: Kurve im Uhrzeigersinn mit einfarbiger Füllung">
            <a:extLst>
              <a:ext uri="{FF2B5EF4-FFF2-40B4-BE49-F238E27FC236}">
                <a16:creationId xmlns:a16="http://schemas.microsoft.com/office/drawing/2014/main" id="{A138C6A5-8D5D-48D9-8B92-A8E6074EC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969523">
            <a:off x="5381037" y="2284715"/>
            <a:ext cx="925706" cy="92570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D5AC0E0-4121-4EEE-AA5E-31EA5CE9F596}"/>
              </a:ext>
            </a:extLst>
          </p:cNvPr>
          <p:cNvSpPr txBox="1"/>
          <p:nvPr/>
        </p:nvSpPr>
        <p:spPr>
          <a:xfrm>
            <a:off x="3095928" y="364803"/>
            <a:ext cx="57171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Planung und Durchführung von Jugend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meets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Politik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345DD48-E751-4EE0-9155-D69228A57BA5}"/>
              </a:ext>
            </a:extLst>
          </p:cNvPr>
          <p:cNvSpPr txBox="1"/>
          <p:nvPr/>
        </p:nvSpPr>
        <p:spPr>
          <a:xfrm>
            <a:off x="455402" y="2202271"/>
            <a:ext cx="2492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Wunsch der Jugendlichen, Themen und Anliegen jenseits </a:t>
            </a:r>
          </a:p>
          <a:p>
            <a:r>
              <a:rPr lang="de-DE" sz="1400" dirty="0"/>
              <a:t>von „trockenen“ Sitzungen vorzustellen</a:t>
            </a:r>
          </a:p>
        </p:txBody>
      </p:sp>
      <p:pic>
        <p:nvPicPr>
          <p:cNvPr id="10" name="Grafik 9" descr="Pfeil mit einer Linie: Kurve im Uhrzeigersinn mit einfarbiger Füllung">
            <a:extLst>
              <a:ext uri="{FF2B5EF4-FFF2-40B4-BE49-F238E27FC236}">
                <a16:creationId xmlns:a16="http://schemas.microsoft.com/office/drawing/2014/main" id="{DE1244D0-951A-46A2-8894-EFC2EE8A3D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130326">
            <a:off x="6114511" y="3540134"/>
            <a:ext cx="925706" cy="925706"/>
          </a:xfrm>
          <a:prstGeom prst="rect">
            <a:avLst/>
          </a:prstGeom>
        </p:spPr>
      </p:pic>
      <p:pic>
        <p:nvPicPr>
          <p:cNvPr id="11" name="Grafik 10" descr="Pfeil mit einer Linie: Kurve im Uhrzeigersinn mit einfarbiger Füllung">
            <a:extLst>
              <a:ext uri="{FF2B5EF4-FFF2-40B4-BE49-F238E27FC236}">
                <a16:creationId xmlns:a16="http://schemas.microsoft.com/office/drawing/2014/main" id="{DCDB85C3-C130-4C31-90C4-CDB3EF7C5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446963" flipH="1" flipV="1">
            <a:off x="3590160" y="4146618"/>
            <a:ext cx="1031869" cy="1031869"/>
          </a:xfrm>
          <a:prstGeom prst="rect">
            <a:avLst/>
          </a:prstGeom>
        </p:spPr>
      </p:pic>
      <p:pic>
        <p:nvPicPr>
          <p:cNvPr id="12" name="Grafik 11" descr="Pfeil mit einer Linie: Kurve im Uhrzeigersinn mit einfarbiger Füllung">
            <a:extLst>
              <a:ext uri="{FF2B5EF4-FFF2-40B4-BE49-F238E27FC236}">
                <a16:creationId xmlns:a16="http://schemas.microsoft.com/office/drawing/2014/main" id="{6660AE9E-C4DA-4568-8FC0-5F7C045483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249000">
            <a:off x="2156529" y="3295186"/>
            <a:ext cx="958723" cy="958723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244EB66F-14BC-4C08-93A5-8089D72F28C6}"/>
              </a:ext>
            </a:extLst>
          </p:cNvPr>
          <p:cNvSpPr txBox="1"/>
          <p:nvPr/>
        </p:nvSpPr>
        <p:spPr>
          <a:xfrm>
            <a:off x="5682468" y="4808519"/>
            <a:ext cx="2223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Kommunikation auf </a:t>
            </a:r>
          </a:p>
          <a:p>
            <a:r>
              <a:rPr lang="de-DE" dirty="0"/>
              <a:t>Augenhöhe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EEC3A31-665C-4D9B-BB92-A9DF56B6BF60}"/>
              </a:ext>
            </a:extLst>
          </p:cNvPr>
          <p:cNvSpPr txBox="1"/>
          <p:nvPr/>
        </p:nvSpPr>
        <p:spPr>
          <a:xfrm>
            <a:off x="246915" y="771719"/>
            <a:ext cx="48476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b="1" dirty="0">
                <a:solidFill>
                  <a:schemeClr val="accent1">
                    <a:lumMod val="50000"/>
                  </a:schemeClr>
                </a:solidFill>
              </a:rPr>
              <a:t>Voraussetzungen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CEACBADB-295D-4923-A996-47D87741D5B5}"/>
              </a:ext>
            </a:extLst>
          </p:cNvPr>
          <p:cNvSpPr txBox="1"/>
          <p:nvPr/>
        </p:nvSpPr>
        <p:spPr>
          <a:xfrm>
            <a:off x="2118688" y="4931325"/>
            <a:ext cx="1721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Gegenseitiges Kennenlernen </a:t>
            </a:r>
          </a:p>
          <a:p>
            <a:r>
              <a:rPr lang="de-DE" sz="1600" dirty="0"/>
              <a:t>und Zuhören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70EFF3-34E6-4541-A705-6C10A6552778}"/>
              </a:ext>
            </a:extLst>
          </p:cNvPr>
          <p:cNvSpPr txBox="1"/>
          <p:nvPr/>
        </p:nvSpPr>
        <p:spPr>
          <a:xfrm>
            <a:off x="6411032" y="1909569"/>
            <a:ext cx="21864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Themen sollen zur Aufwertung der Lebensqualität in Baunatal beitragen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5E5DDBF7-7BB4-4CC1-9EDF-97CE3C70B62E}"/>
              </a:ext>
            </a:extLst>
          </p:cNvPr>
          <p:cNvSpPr txBox="1"/>
          <p:nvPr/>
        </p:nvSpPr>
        <p:spPr>
          <a:xfrm>
            <a:off x="1566357" y="6519894"/>
            <a:ext cx="4576482" cy="294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00" dirty="0"/>
              <a:t>5010 Kommunale Bildungsplanung</a:t>
            </a:r>
          </a:p>
        </p:txBody>
      </p:sp>
    </p:spTree>
    <p:extLst>
      <p:ext uri="{BB962C8B-B14F-4D97-AF65-F5344CB8AC3E}">
        <p14:creationId xmlns:p14="http://schemas.microsoft.com/office/powerpoint/2010/main" val="1190181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AD4EA42B-DD4B-4803-B8E0-FB41F30B8C8C}"/>
              </a:ext>
            </a:extLst>
          </p:cNvPr>
          <p:cNvSpPr/>
          <p:nvPr/>
        </p:nvSpPr>
        <p:spPr>
          <a:xfrm>
            <a:off x="2356552" y="1844824"/>
            <a:ext cx="4064000" cy="406400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CDF8F2C-D14D-42E4-8128-846F802482C9}"/>
              </a:ext>
            </a:extLst>
          </p:cNvPr>
          <p:cNvSpPr txBox="1"/>
          <p:nvPr/>
        </p:nvSpPr>
        <p:spPr>
          <a:xfrm>
            <a:off x="4139952" y="3184043"/>
            <a:ext cx="52965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Erwachsene Multiplikator*innen in sämtlichen Einrichtungen informieren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44E1E3B-B537-475A-98D3-C41D70A56930}"/>
              </a:ext>
            </a:extLst>
          </p:cNvPr>
          <p:cNvSpPr txBox="1"/>
          <p:nvPr/>
        </p:nvSpPr>
        <p:spPr>
          <a:xfrm>
            <a:off x="1077735" y="1116613"/>
            <a:ext cx="7350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/>
              <a:t>Umfangreiche</a:t>
            </a:r>
            <a:r>
              <a:rPr lang="de-DE" dirty="0"/>
              <a:t> </a:t>
            </a:r>
            <a:r>
              <a:rPr lang="de-DE" sz="2800" b="1" dirty="0"/>
              <a:t>Informationstour im Vorfeld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FC1903A-5086-48CD-B21C-F0D29B43705D}"/>
              </a:ext>
            </a:extLst>
          </p:cNvPr>
          <p:cNvSpPr txBox="1"/>
          <p:nvPr/>
        </p:nvSpPr>
        <p:spPr>
          <a:xfrm>
            <a:off x="1259632" y="2018942"/>
            <a:ext cx="709373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Infoschreiben, Aufrufe auf Plakaten, Flyern, 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Social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 Media</a:t>
            </a:r>
          </a:p>
          <a:p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9E09BD1-E3B3-4BC2-90BD-64FBB2B54DEA}"/>
              </a:ext>
            </a:extLst>
          </p:cNvPr>
          <p:cNvSpPr txBox="1"/>
          <p:nvPr/>
        </p:nvSpPr>
        <p:spPr>
          <a:xfrm>
            <a:off x="790920" y="2773540"/>
            <a:ext cx="382027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Pausenstände in den Schulen</a:t>
            </a:r>
          </a:p>
          <a:p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DE78F0D-BE2F-44AA-9AB1-3B870C451BEF}"/>
              </a:ext>
            </a:extLst>
          </p:cNvPr>
          <p:cNvSpPr txBox="1"/>
          <p:nvPr/>
        </p:nvSpPr>
        <p:spPr>
          <a:xfrm>
            <a:off x="2354778" y="5317178"/>
            <a:ext cx="594432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Einladungen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an Vertreter*innen der verschiedenen </a:t>
            </a:r>
          </a:p>
          <a:p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politischen Fraktionen und der Stadtverwaltung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DE6A457-A347-49E9-B1FB-F59250694AC7}"/>
              </a:ext>
            </a:extLst>
          </p:cNvPr>
          <p:cNvSpPr txBox="1"/>
          <p:nvPr/>
        </p:nvSpPr>
        <p:spPr>
          <a:xfrm>
            <a:off x="3118614" y="4595544"/>
            <a:ext cx="3268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Besuche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von SV-Sitzungen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7F5068E-C760-41C1-B7CA-4CB10B2ABE1E}"/>
              </a:ext>
            </a:extLst>
          </p:cNvPr>
          <p:cNvSpPr txBox="1"/>
          <p:nvPr/>
        </p:nvSpPr>
        <p:spPr>
          <a:xfrm>
            <a:off x="2119194" y="4129735"/>
            <a:ext cx="31870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Artikel in lokalen Medien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7CAA56C-DC05-40E3-8E34-48FDE8E41CBB}"/>
              </a:ext>
            </a:extLst>
          </p:cNvPr>
          <p:cNvSpPr txBox="1"/>
          <p:nvPr/>
        </p:nvSpPr>
        <p:spPr>
          <a:xfrm>
            <a:off x="2987825" y="344750"/>
            <a:ext cx="55845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Planung und Durchführung von Jugend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meets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Politik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DC41084-0869-42D5-93E5-0C2E1E06001E}"/>
              </a:ext>
            </a:extLst>
          </p:cNvPr>
          <p:cNvSpPr txBox="1"/>
          <p:nvPr/>
        </p:nvSpPr>
        <p:spPr>
          <a:xfrm>
            <a:off x="1547664" y="6504628"/>
            <a:ext cx="4684058" cy="294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00" dirty="0"/>
              <a:t>5010 Kommunale Bildungsplanung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81E7C1A-6163-4A6D-9F40-EB60E10B2F7F}"/>
              </a:ext>
            </a:extLst>
          </p:cNvPr>
          <p:cNvSpPr txBox="1"/>
          <p:nvPr/>
        </p:nvSpPr>
        <p:spPr>
          <a:xfrm>
            <a:off x="646450" y="3476714"/>
            <a:ext cx="29773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Herantreten an Vereine</a:t>
            </a:r>
          </a:p>
        </p:txBody>
      </p:sp>
    </p:spTree>
    <p:extLst>
      <p:ext uri="{BB962C8B-B14F-4D97-AF65-F5344CB8AC3E}">
        <p14:creationId xmlns:p14="http://schemas.microsoft.com/office/powerpoint/2010/main" val="4061138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lipse 8">
            <a:extLst>
              <a:ext uri="{FF2B5EF4-FFF2-40B4-BE49-F238E27FC236}">
                <a16:creationId xmlns:a16="http://schemas.microsoft.com/office/drawing/2014/main" id="{DCCD63B0-6EF1-446D-A27C-4866C9AC12A1}"/>
              </a:ext>
            </a:extLst>
          </p:cNvPr>
          <p:cNvSpPr/>
          <p:nvPr/>
        </p:nvSpPr>
        <p:spPr>
          <a:xfrm>
            <a:off x="2356552" y="1844824"/>
            <a:ext cx="4064000" cy="406400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DFE92FB-C077-4EAF-BAED-2797FEF745EC}"/>
              </a:ext>
            </a:extLst>
          </p:cNvPr>
          <p:cNvSpPr txBox="1"/>
          <p:nvPr/>
        </p:nvSpPr>
        <p:spPr>
          <a:xfrm>
            <a:off x="435992" y="1086980"/>
            <a:ext cx="34159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>
                <a:solidFill>
                  <a:schemeClr val="accent1">
                    <a:lumMod val="50000"/>
                  </a:schemeClr>
                </a:solidFill>
              </a:rPr>
              <a:t>Die Themen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EA86B10-1825-4C7A-9A3A-C52B599C32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1170445"/>
            <a:ext cx="3461857" cy="489654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87C29C7E-3AC0-482A-9BC0-D2B86C0E2040}"/>
              </a:ext>
            </a:extLst>
          </p:cNvPr>
          <p:cNvSpPr txBox="1"/>
          <p:nvPr/>
        </p:nvSpPr>
        <p:spPr>
          <a:xfrm>
            <a:off x="435992" y="1928247"/>
            <a:ext cx="4064001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Sporthallen-Nutzung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Berufe-</a:t>
            </a:r>
            <a:r>
              <a:rPr lang="de-DE" dirty="0" err="1"/>
              <a:t>Karusell</a:t>
            </a:r>
            <a:r>
              <a:rPr lang="de-DE" dirty="0"/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Ersatzrampen Skateplatz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Strom und Beschilderung Skater und Container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Jugend-Café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Calisthenics-Anlage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Lern-</a:t>
            </a:r>
            <a:r>
              <a:rPr lang="de-DE" dirty="0" err="1"/>
              <a:t>Buddies</a:t>
            </a:r>
            <a:endParaRPr lang="de-DE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Schwimmkurse für ältere Kinder</a:t>
            </a:r>
          </a:p>
          <a:p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028B5E4-2CCB-4DC3-9BCD-65C97DB894CA}"/>
              </a:ext>
            </a:extLst>
          </p:cNvPr>
          <p:cNvSpPr txBox="1"/>
          <p:nvPr/>
        </p:nvSpPr>
        <p:spPr>
          <a:xfrm>
            <a:off x="1619672" y="6506628"/>
            <a:ext cx="4576482" cy="294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00" dirty="0"/>
              <a:t>5010 Kommunale Bildungsplanung</a:t>
            </a:r>
          </a:p>
        </p:txBody>
      </p:sp>
    </p:spTree>
    <p:extLst>
      <p:ext uri="{BB962C8B-B14F-4D97-AF65-F5344CB8AC3E}">
        <p14:creationId xmlns:p14="http://schemas.microsoft.com/office/powerpoint/2010/main" val="3672760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e 7">
            <a:extLst>
              <a:ext uri="{FF2B5EF4-FFF2-40B4-BE49-F238E27FC236}">
                <a16:creationId xmlns:a16="http://schemas.microsoft.com/office/drawing/2014/main" id="{E84B0012-B748-4DFF-9509-3FBF74B6D0BB}"/>
              </a:ext>
            </a:extLst>
          </p:cNvPr>
          <p:cNvSpPr/>
          <p:nvPr/>
        </p:nvSpPr>
        <p:spPr>
          <a:xfrm>
            <a:off x="2356552" y="1844824"/>
            <a:ext cx="4064000" cy="406400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ABD3B0E8-6228-4080-964D-5D806795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752" y="868977"/>
            <a:ext cx="8229600" cy="1143000"/>
          </a:xfrm>
        </p:spPr>
        <p:txBody>
          <a:bodyPr/>
          <a:lstStyle/>
          <a:p>
            <a:r>
              <a:rPr lang="de-DE" b="1" kern="1200" dirty="0">
                <a:solidFill>
                  <a:schemeClr val="accent1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Die Umsetzung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83743CF-0EE0-4446-84E9-0DED926406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2" y="1658222"/>
            <a:ext cx="3137103" cy="4437203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2AF3C6BF-3450-4DEC-8FBC-02623E6F30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655" y="1658222"/>
            <a:ext cx="3146302" cy="4450216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F68938CC-C962-4519-A0ED-F71BDFE3424D}"/>
              </a:ext>
            </a:extLst>
          </p:cNvPr>
          <p:cNvSpPr txBox="1"/>
          <p:nvPr/>
        </p:nvSpPr>
        <p:spPr>
          <a:xfrm>
            <a:off x="3587664" y="2493507"/>
            <a:ext cx="17291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Zur Darstellung der Themen wurden Plakate, Bildschirm-Präsentationen sowie eine Film angefertigt</a:t>
            </a:r>
            <a:endParaRPr lang="de-DE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31DE2C0-5F22-4F64-94A7-23FE9A3ABA05}"/>
              </a:ext>
            </a:extLst>
          </p:cNvPr>
          <p:cNvSpPr txBox="1"/>
          <p:nvPr/>
        </p:nvSpPr>
        <p:spPr>
          <a:xfrm>
            <a:off x="1547664" y="6534993"/>
            <a:ext cx="4576482" cy="294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00" dirty="0"/>
              <a:t>5010 Kommunale Bildungsplanung</a:t>
            </a:r>
          </a:p>
        </p:txBody>
      </p:sp>
    </p:spTree>
    <p:extLst>
      <p:ext uri="{BB962C8B-B14F-4D97-AF65-F5344CB8AC3E}">
        <p14:creationId xmlns:p14="http://schemas.microsoft.com/office/powerpoint/2010/main" val="1572856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e 7">
            <a:extLst>
              <a:ext uri="{FF2B5EF4-FFF2-40B4-BE49-F238E27FC236}">
                <a16:creationId xmlns:a16="http://schemas.microsoft.com/office/drawing/2014/main" id="{767414BF-5426-46B1-A980-453705F4C11F}"/>
              </a:ext>
            </a:extLst>
          </p:cNvPr>
          <p:cNvSpPr/>
          <p:nvPr/>
        </p:nvSpPr>
        <p:spPr>
          <a:xfrm>
            <a:off x="2356552" y="1844824"/>
            <a:ext cx="4064000" cy="406400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2907055-C6A6-4CAA-A11F-FD44F1EDB9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8760"/>
            <a:ext cx="3312368" cy="4685103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1E1BBEA-1489-461E-A0A3-14B223AD79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644581" y="2130565"/>
            <a:ext cx="3459821" cy="461309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BA41730-CC83-49AB-A732-F307EB249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76001" y="494294"/>
            <a:ext cx="2918604" cy="3891472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3515AB7B-C743-4B31-9F0E-A0B4EEC1DB51}"/>
              </a:ext>
            </a:extLst>
          </p:cNvPr>
          <p:cNvSpPr txBox="1"/>
          <p:nvPr/>
        </p:nvSpPr>
        <p:spPr>
          <a:xfrm>
            <a:off x="4712319" y="374543"/>
            <a:ext cx="1762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Die Umsetzung</a:t>
            </a:r>
            <a:endParaRPr lang="de-DE" dirty="0"/>
          </a:p>
          <a:p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135A922-4414-4923-A5F3-3B36DC871E67}"/>
              </a:ext>
            </a:extLst>
          </p:cNvPr>
          <p:cNvSpPr txBox="1"/>
          <p:nvPr/>
        </p:nvSpPr>
        <p:spPr>
          <a:xfrm>
            <a:off x="1635687" y="6505097"/>
            <a:ext cx="4576482" cy="294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00" dirty="0"/>
              <a:t>5010 Kommunale Bildungsplanung</a:t>
            </a:r>
          </a:p>
        </p:txBody>
      </p:sp>
    </p:spTree>
    <p:extLst>
      <p:ext uri="{BB962C8B-B14F-4D97-AF65-F5344CB8AC3E}">
        <p14:creationId xmlns:p14="http://schemas.microsoft.com/office/powerpoint/2010/main" val="3253909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B936C95A-CE1A-4F76-9440-598BFB4A91F4}"/>
              </a:ext>
            </a:extLst>
          </p:cNvPr>
          <p:cNvSpPr/>
          <p:nvPr/>
        </p:nvSpPr>
        <p:spPr>
          <a:xfrm>
            <a:off x="2880790" y="1553986"/>
            <a:ext cx="4064000" cy="406400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6B9D810-0929-4824-8F13-CBD5C32090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72" y="1899861"/>
            <a:ext cx="3767044" cy="282528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6819EA20-7A80-4712-9053-EC0420AA3C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936" y="2367912"/>
            <a:ext cx="4186912" cy="235723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1DE2CEF-ABC3-466C-9BCA-B0226A694155}"/>
              </a:ext>
            </a:extLst>
          </p:cNvPr>
          <p:cNvSpPr txBox="1"/>
          <p:nvPr/>
        </p:nvSpPr>
        <p:spPr>
          <a:xfrm>
            <a:off x="584764" y="4951746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Die Themen wurden von Jugendlichen zwischen 14 und 19 Jahren vorgestellt.</a:t>
            </a:r>
          </a:p>
          <a:p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5C1A80A-24C2-4BA8-90B1-4D1E73B97DB7}"/>
              </a:ext>
            </a:extLst>
          </p:cNvPr>
          <p:cNvSpPr txBox="1"/>
          <p:nvPr/>
        </p:nvSpPr>
        <p:spPr>
          <a:xfrm>
            <a:off x="4470159" y="4938905"/>
            <a:ext cx="3182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Als Veranstaltungsort diente das Foyer des Cineplex Kinos Baunatal</a:t>
            </a:r>
          </a:p>
          <a:p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DAF3755-8B25-4BBD-9087-8E4C4BD88F63}"/>
              </a:ext>
            </a:extLst>
          </p:cNvPr>
          <p:cNvSpPr txBox="1"/>
          <p:nvPr/>
        </p:nvSpPr>
        <p:spPr>
          <a:xfrm>
            <a:off x="4470159" y="347172"/>
            <a:ext cx="45764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Die Umsetzung</a:t>
            </a: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8617913-16C8-482E-8827-0DAEB0118444}"/>
              </a:ext>
            </a:extLst>
          </p:cNvPr>
          <p:cNvSpPr txBox="1"/>
          <p:nvPr/>
        </p:nvSpPr>
        <p:spPr>
          <a:xfrm>
            <a:off x="1475656" y="6510828"/>
            <a:ext cx="4576482" cy="294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00" dirty="0"/>
              <a:t>5010 Kommunale Bildungsplanung</a:t>
            </a:r>
          </a:p>
        </p:txBody>
      </p:sp>
    </p:spTree>
    <p:extLst>
      <p:ext uri="{BB962C8B-B14F-4D97-AF65-F5344CB8AC3E}">
        <p14:creationId xmlns:p14="http://schemas.microsoft.com/office/powerpoint/2010/main" val="4250512864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599</Words>
  <Application>Microsoft Office PowerPoint</Application>
  <PresentationFormat>Bildschirmpräsentation (4:3)</PresentationFormat>
  <Paragraphs>95</Paragraphs>
  <Slides>13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5" baseType="lpstr">
      <vt:lpstr>Arial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Die Umsetzung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Stadtverwaltung Baunatal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Haben Sie Fragen?</dc:title>
  <dc:creator>Thomas Briefs</dc:creator>
  <cp:lastModifiedBy>Seifert-Schmauch, Nicole</cp:lastModifiedBy>
  <cp:revision>38</cp:revision>
  <dcterms:created xsi:type="dcterms:W3CDTF">2004-09-09T14:57:48Z</dcterms:created>
  <dcterms:modified xsi:type="dcterms:W3CDTF">2025-03-11T13:26:03Z</dcterms:modified>
</cp:coreProperties>
</file>